
<file path=[Content_Types].xml><?xml version="1.0" encoding="utf-8"?>
<Types xmlns="http://schemas.openxmlformats.org/package/2006/content-types">
  <Default Extension="avi" ContentType="video/x-msvideo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6"/>
  </p:notesMasterIdLst>
  <p:sldIdLst>
    <p:sldId id="324" r:id="rId5"/>
    <p:sldId id="323" r:id="rId6"/>
    <p:sldId id="325" r:id="rId7"/>
    <p:sldId id="312" r:id="rId8"/>
    <p:sldId id="313" r:id="rId9"/>
    <p:sldId id="322" r:id="rId10"/>
    <p:sldId id="314" r:id="rId11"/>
    <p:sldId id="316" r:id="rId12"/>
    <p:sldId id="334" r:id="rId13"/>
    <p:sldId id="320" r:id="rId14"/>
    <p:sldId id="331" r:id="rId15"/>
    <p:sldId id="335" r:id="rId16"/>
    <p:sldId id="326" r:id="rId17"/>
    <p:sldId id="328" r:id="rId18"/>
    <p:sldId id="336" r:id="rId19"/>
    <p:sldId id="333" r:id="rId20"/>
    <p:sldId id="310" r:id="rId21"/>
    <p:sldId id="332" r:id="rId22"/>
    <p:sldId id="305" r:id="rId23"/>
    <p:sldId id="318" r:id="rId24"/>
    <p:sldId id="329" r:id="rId25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36" userDrawn="1">
          <p15:clr>
            <a:srgbClr val="A4A3A4"/>
          </p15:clr>
        </p15:guide>
        <p15:guide id="2" pos="461" userDrawn="1">
          <p15:clr>
            <a:srgbClr val="A4A3A4"/>
          </p15:clr>
        </p15:guide>
        <p15:guide id="3" orient="horz" pos="3952" userDrawn="1">
          <p15:clr>
            <a:srgbClr val="A4A3A4"/>
          </p15:clr>
        </p15:guide>
        <p15:guide id="4" orient="horz" pos="2092" userDrawn="1">
          <p15:clr>
            <a:srgbClr val="A4A3A4"/>
          </p15:clr>
        </p15:guide>
        <p15:guide id="5" pos="3953" userDrawn="1">
          <p15:clr>
            <a:srgbClr val="A4A3A4"/>
          </p15:clr>
        </p15:guide>
        <p15:guide id="6" pos="7219" userDrawn="1">
          <p15:clr>
            <a:srgbClr val="A4A3A4"/>
          </p15:clr>
        </p15:guide>
        <p15:guide id="7" pos="3749" userDrawn="1">
          <p15:clr>
            <a:srgbClr val="A4A3A4"/>
          </p15:clr>
        </p15:guide>
        <p15:guide id="8" orient="horz" pos="1298" userDrawn="1">
          <p15:clr>
            <a:srgbClr val="A4A3A4"/>
          </p15:clr>
        </p15:guide>
        <p15:guide id="9" pos="5654" userDrawn="1">
          <p15:clr>
            <a:srgbClr val="A4A3A4"/>
          </p15:clr>
        </p15:guide>
        <p15:guide id="10" pos="2026" userDrawn="1">
          <p15:clr>
            <a:srgbClr val="A4A3A4"/>
          </p15:clr>
        </p15:guide>
        <p15:guide id="11" pos="2184" userDrawn="1">
          <p15:clr>
            <a:srgbClr val="A4A3A4"/>
          </p15:clr>
        </p15:guide>
        <p15:guide id="12" pos="5496" userDrawn="1">
          <p15:clr>
            <a:srgbClr val="A4A3A4"/>
          </p15:clr>
        </p15:guide>
        <p15:guide id="13" orient="horz" pos="307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7D31"/>
    <a:srgbClr val="A5A5A5"/>
    <a:srgbClr val="E1E1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3BB4CDC-F319-46B5-A88F-94F0E6A6E2B7}" v="1373" dt="2022-09-06T00:00:47.772"/>
    <p1510:client id="{3AF0C101-8F67-40C3-94DB-1B8436209778}" v="2254" vWet="2256" dt="2022-09-05T19:56:39.367"/>
    <p1510:client id="{D1C1CFC8-AD4A-483A-9C1A-532A446690D7}" v="1477" dt="2022-09-05T21:33:41.26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90" d="100"/>
          <a:sy n="90" d="100"/>
        </p:scale>
        <p:origin x="370" y="67"/>
      </p:cViewPr>
      <p:guideLst>
        <p:guide orient="horz" pos="336"/>
        <p:guide pos="461"/>
        <p:guide orient="horz" pos="3952"/>
        <p:guide orient="horz" pos="2092"/>
        <p:guide pos="3953"/>
        <p:guide pos="7219"/>
        <p:guide pos="3749"/>
        <p:guide orient="horz" pos="1298"/>
        <p:guide pos="5654"/>
        <p:guide pos="2026"/>
        <p:guide pos="2184"/>
        <p:guide pos="5496"/>
        <p:guide orient="horz" pos="3072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5FCF14-918E-4047-8BBB-15CFF9EA5E07}" type="datetimeFigureOut">
              <a:rPr lang="it-IT" smtClean="0"/>
              <a:t>09/09/2022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87A501-B0FF-467D-AE55-8368F30F8E1D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138815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87A501-B0FF-467D-AE55-8368F30F8E1D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285530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C5E5A96-EA2E-493A-967B-8CEBBECE1C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B06AF1FA-6B50-4E37-AEA0-BF84D45BC3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2321B3F-5C3D-4818-B1C9-E9A59BC1B6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A6BE5-8C39-481F-A270-BEF917F1E5E1}" type="datetimeFigureOut">
              <a:rPr lang="it-IT" smtClean="0"/>
              <a:t>09/09/2022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6E7BBCE-E320-4857-96AD-1BD790E8C1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971C0FA-C60A-4478-9429-FF7246814C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9528A-9FFB-47C8-A064-D572E104AC21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846618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BD3CA7A-D42D-465A-8EA2-13AE4C566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4E785A20-8D8A-49F7-9F93-8B1570D9AE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CA6445B-616F-46B0-B1E2-BE477C04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A6BE5-8C39-481F-A270-BEF917F1E5E1}" type="datetimeFigureOut">
              <a:rPr lang="it-IT" smtClean="0"/>
              <a:t>09/09/2022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25F1BC4-5AF1-49EB-B100-186CE49DFF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C89CC26-3E34-4745-8B23-2CD6B4ACA2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9528A-9FFB-47C8-A064-D572E104AC21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398546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062F6F50-9B7F-4590-8384-B6A8426D25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4ABD3935-0909-4C59-A605-0FBFAE17DD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E205BAC-ECA5-44B1-BE2D-EEAA059C42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A6BE5-8C39-481F-A270-BEF917F1E5E1}" type="datetimeFigureOut">
              <a:rPr lang="it-IT" smtClean="0"/>
              <a:t>09/09/2022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B68C700-8D44-4E65-983C-C2BA9CDA0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9F83446-1815-45D3-9E36-2AB1FA0DE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9528A-9FFB-47C8-A064-D572E104AC21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804387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A86742D-B8FC-47FD-89F4-56C35E6C8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430CE5F-A854-448C-ACAE-55BA1B6D4D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049705B-013A-400D-9736-B5D22404AA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A6BE5-8C39-481F-A270-BEF917F1E5E1}" type="datetimeFigureOut">
              <a:rPr lang="it-IT" smtClean="0"/>
              <a:t>09/09/2022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2554643-308B-4E09-AC2C-6B56E6555A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6296839-717B-4EA7-92CF-99763AA50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9528A-9FFB-47C8-A064-D572E104AC21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778276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0CE992B-B200-43BD-B8DD-F473ADD7FF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9C11CFE-58BC-4484-89B9-7C93C9B7FA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E17E9B9-1847-4F26-853E-B470A4E3F4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A6BE5-8C39-481F-A270-BEF917F1E5E1}" type="datetimeFigureOut">
              <a:rPr lang="it-IT" smtClean="0"/>
              <a:t>09/09/2022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5175F3A-9386-4BBF-ABAD-B40BB5740E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D5894D3-8FC8-476D-95B8-5745ED012B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9528A-9FFB-47C8-A064-D572E104AC21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162835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8A213EA-0C48-422D-B61E-592B7F654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9025EBA-2C3F-49DF-A462-9835C646E6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187E16FE-74A0-48D7-84CD-1D0CC407D1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45E4A002-F610-4E14-9E65-03988C26EB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A6BE5-8C39-481F-A270-BEF917F1E5E1}" type="datetimeFigureOut">
              <a:rPr lang="it-IT" smtClean="0"/>
              <a:t>09/09/2022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83C6EC92-86EB-4FCB-A123-D4FB1F7B44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9F61B9FE-87D0-4A35-AB92-548D83DDA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9528A-9FFB-47C8-A064-D572E104AC21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496276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64F7BD5-6C8A-4E6D-9E3D-A9224177C5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AA78BF6F-B512-4327-8A42-08C8331AB2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B72E5884-29F7-4D16-9EFB-C58E36D9BE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978AB7B4-0FB5-4D8F-AF20-4ED0C83C24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D9890B0C-B10A-4987-BB8D-8DFB5E6915D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1B923824-3432-4049-BD81-7EA7400441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A6BE5-8C39-481F-A270-BEF917F1E5E1}" type="datetimeFigureOut">
              <a:rPr lang="it-IT" smtClean="0"/>
              <a:t>09/09/2022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CFDCAAAD-ADB5-4299-9A0E-C312DB3BE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F7674596-C152-4706-AAC7-66C5A84D2A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9528A-9FFB-47C8-A064-D572E104AC21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157998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A3EC63B-7CEB-4AF5-8F5A-45762B974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BC6C5F61-C7F0-43B9-B2F3-4889A70B1E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A6BE5-8C39-481F-A270-BEF917F1E5E1}" type="datetimeFigureOut">
              <a:rPr lang="it-IT" smtClean="0"/>
              <a:t>09/09/2022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37E20D51-F55A-493C-9B32-CD4288B8A8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A5878947-A5F2-4AD2-80E2-9060392DD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9528A-9FFB-47C8-A064-D572E104AC21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342683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CAB12E0C-470D-4929-BF29-A6462AA68C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A6BE5-8C39-481F-A270-BEF917F1E5E1}" type="datetimeFigureOut">
              <a:rPr lang="it-IT" smtClean="0"/>
              <a:t>09/09/2022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676A1627-E3F5-4E5D-A6EA-3F2659FE6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51ED848-9A03-43B0-9461-ECC7BCE7F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9528A-9FFB-47C8-A064-D572E104AC21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077663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ED48856-F98C-4849-BE2B-DF44AA108A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DF9016B-914C-4D4C-8772-22A2E8D96E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4E9DDEC6-E967-4213-9999-6A2DC704E0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CBDA46CF-4B0E-412B-8729-9794E56F04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A6BE5-8C39-481F-A270-BEF917F1E5E1}" type="datetimeFigureOut">
              <a:rPr lang="it-IT" smtClean="0"/>
              <a:t>09/09/2022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96BBBEF7-DC11-475B-938D-BD8EEEB832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FAAD339-5C0D-49DC-B711-AFE41C1A37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9528A-9FFB-47C8-A064-D572E104AC21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09934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1DE2F1D-CAD6-42E1-81DC-1920FDE2C8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DD7CD37F-AA30-4F87-AF5B-2B58909AFC8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CEDBA28C-983F-45EF-B358-521C49334D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315AD606-5A41-4F61-A39B-0C3EC32442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A6BE5-8C39-481F-A270-BEF917F1E5E1}" type="datetimeFigureOut">
              <a:rPr lang="it-IT" smtClean="0"/>
              <a:t>09/09/2022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37BAB669-B622-4DAB-99F4-AE743360BD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F215C5A9-30F6-49FC-BE11-88AAA59412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9528A-9FFB-47C8-A064-D572E104AC21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771768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F1D5817F-09B8-42E4-B03D-724E790AE7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1653D1EE-0351-40BC-807F-81DB18D803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E24BB06-EE2F-41C3-B89C-E6EC821B815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3A6BE5-8C39-481F-A270-BEF917F1E5E1}" type="datetimeFigureOut">
              <a:rPr lang="it-IT" smtClean="0"/>
              <a:t>09/09/2022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6AACADA-8694-45E8-8DC8-B75F36542C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20EC9F4-D034-42F7-96C3-E4C54DB79E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79528A-9FFB-47C8-A064-D572E104AC21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306981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media" Target="../media/media2.avi"/><Relationship Id="rId7" Type="http://schemas.openxmlformats.org/officeDocument/2006/relationships/image" Target="../media/image28.png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6" Type="http://schemas.openxmlformats.org/officeDocument/2006/relationships/image" Target="../media/image27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avi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opencv.com/introduction-to-video-classification-and-human-activity-recognition/" TargetMode="External"/><Relationship Id="rId2" Type="http://schemas.openxmlformats.org/officeDocument/2006/relationships/hyperlink" Target="https://serre-lab.clps.brown.edu/resource/hmdb-a-large-human-motion-database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paperswithcode.com/sota/action-recognition-in-videos-on-hmdb-51" TargetMode="External"/><Relationship Id="rId4" Type="http://schemas.openxmlformats.org/officeDocument/2006/relationships/hyperlink" Target="https://blog.qure.ai/notes/deep-learning-for-videos-action-recognition-review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8.jpeg"/><Relationship Id="rId7" Type="http://schemas.openxmlformats.org/officeDocument/2006/relationships/image" Target="../media/image12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>
            <a:extLst>
              <a:ext uri="{FF2B5EF4-FFF2-40B4-BE49-F238E27FC236}">
                <a16:creationId xmlns:a16="http://schemas.microsoft.com/office/drawing/2014/main" id="{C73DCF40-59DB-468A-8EB6-07175FF3FCB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24" r="40625"/>
          <a:stretch/>
        </p:blipFill>
        <p:spPr>
          <a:xfrm>
            <a:off x="5577840" y="0"/>
            <a:ext cx="6675120" cy="6858000"/>
          </a:xfrm>
          <a:prstGeom prst="rect">
            <a:avLst/>
          </a:prstGeom>
        </p:spPr>
      </p:pic>
      <p:sp>
        <p:nvSpPr>
          <p:cNvPr id="5" name="Rettangolo 4">
            <a:extLst>
              <a:ext uri="{FF2B5EF4-FFF2-40B4-BE49-F238E27FC236}">
                <a16:creationId xmlns:a16="http://schemas.microsoft.com/office/drawing/2014/main" id="{8A5F929E-CAF5-B4D3-3FB3-0FD7536F1597}"/>
              </a:ext>
            </a:extLst>
          </p:cNvPr>
          <p:cNvSpPr/>
          <p:nvPr/>
        </p:nvSpPr>
        <p:spPr>
          <a:xfrm>
            <a:off x="527904" y="0"/>
            <a:ext cx="9367770" cy="6858000"/>
          </a:xfrm>
          <a:prstGeom prst="rect">
            <a:avLst/>
          </a:prstGeom>
          <a:gradFill>
            <a:gsLst>
              <a:gs pos="7000">
                <a:srgbClr val="FFFFFF">
                  <a:alpha val="0"/>
                </a:srgbClr>
              </a:gs>
              <a:gs pos="15000">
                <a:schemeClr val="bg1">
                  <a:alpha val="38000"/>
                </a:schemeClr>
              </a:gs>
              <a:gs pos="31000">
                <a:srgbClr val="FFFFFF">
                  <a:alpha val="96000"/>
                </a:srgbClr>
              </a:gs>
              <a:gs pos="38000">
                <a:srgbClr val="FFFFFF"/>
              </a:gs>
              <a:gs pos="22000">
                <a:schemeClr val="bg1">
                  <a:alpha val="7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65212A0D-6F48-448D-AEC3-96318F736D96}"/>
              </a:ext>
            </a:extLst>
          </p:cNvPr>
          <p:cNvSpPr/>
          <p:nvPr/>
        </p:nvSpPr>
        <p:spPr>
          <a:xfrm>
            <a:off x="0" y="0"/>
            <a:ext cx="7029447" cy="1771199"/>
          </a:xfrm>
          <a:prstGeom prst="rect">
            <a:avLst/>
          </a:prstGeom>
          <a:gradFill>
            <a:gsLst>
              <a:gs pos="76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56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E1FB86F8-6DF0-4339-BF37-90EEE1A1CE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5324" y="2068505"/>
            <a:ext cx="6577543" cy="2477892"/>
          </a:xfrm>
        </p:spPr>
        <p:txBody>
          <a:bodyPr>
            <a:noAutofit/>
          </a:bodyPr>
          <a:lstStyle/>
          <a:p>
            <a:pPr algn="l">
              <a:lnSpc>
                <a:spcPts val="4200"/>
              </a:lnSpc>
              <a:spcBef>
                <a:spcPts val="600"/>
              </a:spcBef>
              <a:defRPr/>
            </a:pPr>
            <a:r>
              <a:rPr lang="it-IT" sz="3600" b="1" spc="1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VIDEO CLASSIFICATION: HUMAN ACTION RECOGNITION ON HMDB51 DATASET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152E8CB8-D4B7-4A83-B818-5DE1C2215727}"/>
              </a:ext>
            </a:extLst>
          </p:cNvPr>
          <p:cNvSpPr txBox="1"/>
          <p:nvPr/>
        </p:nvSpPr>
        <p:spPr>
          <a:xfrm>
            <a:off x="1841499" y="549275"/>
            <a:ext cx="1020444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Università degli Studi di Milano – Bicocca</a:t>
            </a:r>
          </a:p>
          <a:p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Master's Degree in Data Science - Foundations of Deep Learning</a:t>
            </a:r>
          </a:p>
          <a:p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Academic Year 2021/2022</a:t>
            </a:r>
          </a:p>
          <a:p>
            <a:endParaRPr lang="it-IT" sz="1400">
              <a:latin typeface="Poppins Light" panose="00000400000000000000" pitchFamily="50" charset="0"/>
              <a:cs typeface="Poppins Light" panose="00000400000000000000" pitchFamily="50" charset="0"/>
            </a:endParaRP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2CB1CD3C-6D27-4638-BE01-BA061CFBC6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325" y="554180"/>
            <a:ext cx="757305" cy="816908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0ECBF396-0BC5-4206-BEF6-CAAEE8E4E9AD}"/>
              </a:ext>
            </a:extLst>
          </p:cNvPr>
          <p:cNvSpPr txBox="1"/>
          <p:nvPr/>
        </p:nvSpPr>
        <p:spPr>
          <a:xfrm>
            <a:off x="695323" y="4792670"/>
            <a:ext cx="388661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>
                <a:latin typeface="Poppins SemiBold" panose="00000700000000000000" pitchFamily="50" charset="0"/>
                <a:cs typeface="Poppins SemiBold" panose="00000700000000000000" pitchFamily="50" charset="0"/>
              </a:rPr>
              <a:t>Elaborato di:</a:t>
            </a:r>
          </a:p>
          <a:p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Alessio PASINATO matricola n. 887000</a:t>
            </a:r>
          </a:p>
          <a:p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Gianluca SCURI matricola n. 886725</a:t>
            </a:r>
          </a:p>
          <a:p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Giorgio CARBONE matricola n. 811974</a:t>
            </a:r>
          </a:p>
        </p:txBody>
      </p:sp>
    </p:spTree>
    <p:extLst>
      <p:ext uri="{BB962C8B-B14F-4D97-AF65-F5344CB8AC3E}">
        <p14:creationId xmlns:p14="http://schemas.microsoft.com/office/powerpoint/2010/main" val="33134553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sellaDiTesto 7">
            <a:extLst>
              <a:ext uri="{FF2B5EF4-FFF2-40B4-BE49-F238E27FC236}">
                <a16:creationId xmlns:a16="http://schemas.microsoft.com/office/drawing/2014/main" id="{AB9B4B3C-5BB6-3995-B9DF-19C27AB6FA91}"/>
              </a:ext>
            </a:extLst>
          </p:cNvPr>
          <p:cNvSpPr txBox="1"/>
          <p:nvPr/>
        </p:nvSpPr>
        <p:spPr>
          <a:xfrm>
            <a:off x="716409" y="478736"/>
            <a:ext cx="80200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Second approach: Transfer Learning</a:t>
            </a:r>
            <a:endParaRPr lang="it-IT" sz="2800"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cxnSp>
        <p:nvCxnSpPr>
          <p:cNvPr id="10" name="Connettore diritto 3">
            <a:extLst>
              <a:ext uri="{FF2B5EF4-FFF2-40B4-BE49-F238E27FC236}">
                <a16:creationId xmlns:a16="http://schemas.microsoft.com/office/drawing/2014/main" id="{A141835B-9932-3FAC-12FC-A332EDF570DE}"/>
              </a:ext>
            </a:extLst>
          </p:cNvPr>
          <p:cNvCxnSpPr>
            <a:cxnSpLocks/>
          </p:cNvCxnSpPr>
          <p:nvPr/>
        </p:nvCxnSpPr>
        <p:spPr>
          <a:xfrm>
            <a:off x="796232" y="1071151"/>
            <a:ext cx="5714635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5" name="Picture 14" descr="Diagram&#10;&#10;Description automatically generated">
            <a:extLst>
              <a:ext uri="{FF2B5EF4-FFF2-40B4-BE49-F238E27FC236}">
                <a16:creationId xmlns:a16="http://schemas.microsoft.com/office/drawing/2014/main" id="{297D7EC3-E6E9-F740-77D0-8D99E61537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0601" y="2024062"/>
            <a:ext cx="3848763" cy="3309937"/>
          </a:xfrm>
          <a:prstGeom prst="rect">
            <a:avLst/>
          </a:prstGeom>
        </p:spPr>
      </p:pic>
      <p:sp>
        <p:nvSpPr>
          <p:cNvPr id="16" name="CasellaDiTesto 5">
            <a:extLst>
              <a:ext uri="{FF2B5EF4-FFF2-40B4-BE49-F238E27FC236}">
                <a16:creationId xmlns:a16="http://schemas.microsoft.com/office/drawing/2014/main" id="{C715B91D-731E-536A-5F48-74FD3A610A06}"/>
              </a:ext>
            </a:extLst>
          </p:cNvPr>
          <p:cNvSpPr txBox="1"/>
          <p:nvPr/>
        </p:nvSpPr>
        <p:spPr>
          <a:xfrm>
            <a:off x="704847" y="2024062"/>
            <a:ext cx="5535616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914400">
              <a:lnSpc>
                <a:spcPct val="100000"/>
              </a:lnSpc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Architecture</a:t>
            </a:r>
          </a:p>
          <a:p>
            <a:pPr marL="742950" lvl="1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it-IT" sz="1400" err="1">
                <a:latin typeface="Poppins Light" panose="00000400000000000000" pitchFamily="2" charset="0"/>
                <a:cs typeface="Poppins Light" panose="00000400000000000000" pitchFamily="2" charset="0"/>
              </a:rPr>
              <a:t>Finetuned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 CNN </a:t>
            </a:r>
            <a:r>
              <a:rPr lang="it-IT" sz="1400" err="1">
                <a:latin typeface="Poppins Light" panose="00000400000000000000" pitchFamily="2" charset="0"/>
                <a:cs typeface="Poppins Light" panose="00000400000000000000" pitchFamily="2" charset="0"/>
              </a:rPr>
              <a:t>based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 of ResNet50</a:t>
            </a:r>
          </a:p>
          <a:p>
            <a:pPr marL="742950" lvl="1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17 frames per video</a:t>
            </a:r>
          </a:p>
          <a:p>
            <a:pPr marL="285750" indent="-285750" defTabSz="914400">
              <a:lnSpc>
                <a:spcPct val="100000"/>
              </a:lnSpc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it-IT" sz="1400" err="1">
                <a:latin typeface="Poppins Medium" panose="00000600000000000000" pitchFamily="2" charset="0"/>
                <a:cs typeface="Poppins Medium" panose="00000600000000000000" pitchFamily="2" charset="0"/>
              </a:rPr>
              <a:t>Layers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:</a:t>
            </a:r>
          </a:p>
          <a:p>
            <a:pPr marL="742950" lvl="1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ResNet50 (</a:t>
            </a:r>
            <a:r>
              <a:rPr lang="it-IT" sz="1400" err="1">
                <a:latin typeface="Poppins Light" panose="00000400000000000000" pitchFamily="2" charset="0"/>
                <a:cs typeface="Poppins Light" panose="00000400000000000000" pitchFamily="2" charset="0"/>
              </a:rPr>
              <a:t>not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it-IT" sz="1400" err="1">
                <a:latin typeface="Poppins Light" panose="00000400000000000000" pitchFamily="2" charset="0"/>
                <a:cs typeface="Poppins Light" panose="00000400000000000000" pitchFamily="2" charset="0"/>
              </a:rPr>
              <a:t>trainable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, weights from </a:t>
            </a:r>
            <a:r>
              <a:rPr lang="it-IT" sz="1400" err="1">
                <a:latin typeface="Poppins Light" panose="00000400000000000000" pitchFamily="2" charset="0"/>
                <a:cs typeface="Poppins Light" panose="00000400000000000000" pitchFamily="2" charset="0"/>
              </a:rPr>
              <a:t>ImageNet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)</a:t>
            </a:r>
          </a:p>
          <a:p>
            <a:pPr marL="742950" lvl="1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it-IT" sz="1400" err="1">
                <a:latin typeface="Poppins Light" panose="00000400000000000000" pitchFamily="2" charset="0"/>
                <a:cs typeface="Poppins Light" panose="00000400000000000000" pitchFamily="2" charset="0"/>
              </a:rPr>
              <a:t>Flatten</a:t>
            </a:r>
            <a:endParaRPr lang="it-IT" sz="1400">
              <a:latin typeface="Poppins Light" panose="00000400000000000000" pitchFamily="2" charset="0"/>
              <a:cs typeface="Poppins Light" panose="00000400000000000000" pitchFamily="2" charset="0"/>
            </a:endParaRPr>
          </a:p>
          <a:p>
            <a:pPr marL="742950" lvl="1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Dense (activation: </a:t>
            </a:r>
            <a:r>
              <a:rPr lang="it-IT" sz="1400" err="1">
                <a:latin typeface="Poppins Light" panose="00000400000000000000" pitchFamily="2" charset="0"/>
                <a:cs typeface="Poppins Light" panose="00000400000000000000" pitchFamily="2" charset="0"/>
              </a:rPr>
              <a:t>ReLu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, </a:t>
            </a:r>
            <a:r>
              <a:rPr lang="it-IT" sz="1400" err="1">
                <a:latin typeface="Poppins Light" panose="00000400000000000000" pitchFamily="2" charset="0"/>
                <a:cs typeface="Poppins Light" panose="00000400000000000000" pitchFamily="2" charset="0"/>
              </a:rPr>
              <a:t>SoftMax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1966337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07C2C0C5-C3E3-B147-A750-1512034D9C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1532" y="1815288"/>
            <a:ext cx="3481833" cy="232122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A632B66-8009-2DAA-6EF2-9F91BA3ECE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29166" y="1815288"/>
            <a:ext cx="3481832" cy="2321222"/>
          </a:xfrm>
          <a:prstGeom prst="rect">
            <a:avLst/>
          </a:prstGeom>
        </p:spPr>
      </p:pic>
      <p:sp>
        <p:nvSpPr>
          <p:cNvPr id="9" name="CasellaDiTesto 5">
            <a:extLst>
              <a:ext uri="{FF2B5EF4-FFF2-40B4-BE49-F238E27FC236}">
                <a16:creationId xmlns:a16="http://schemas.microsoft.com/office/drawing/2014/main" id="{48BD6D24-148E-B810-A955-6F02C492C39D}"/>
              </a:ext>
            </a:extLst>
          </p:cNvPr>
          <p:cNvSpPr txBox="1"/>
          <p:nvPr/>
        </p:nvSpPr>
        <p:spPr>
          <a:xfrm>
            <a:off x="704846" y="2024062"/>
            <a:ext cx="5391149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en-US" sz="1400">
                <a:latin typeface="Poppins Medium" panose="00000600000000000000" pitchFamily="2" charset="0"/>
                <a:cs typeface="Poppins Medium" panose="00000600000000000000" pitchFamily="2" charset="0"/>
              </a:rPr>
              <a:t>First train:</a:t>
            </a:r>
          </a:p>
          <a:p>
            <a:pPr marL="742950" lvl="2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Validation loss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: </a:t>
            </a:r>
            <a:r>
              <a:rPr lang="en-US" sz="1400">
                <a:latin typeface="Poppins Medium" panose="00000600000000000000" pitchFamily="2" charset="0"/>
                <a:cs typeface="Poppins Medium" panose="00000600000000000000" pitchFamily="2" charset="0"/>
              </a:rPr>
              <a:t>2.91</a:t>
            </a:r>
          </a:p>
          <a:p>
            <a:pPr marL="742950" lvl="2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Top 1 accuracy: </a:t>
            </a:r>
            <a:r>
              <a:rPr lang="en-US" sz="1400">
                <a:latin typeface="Poppins Medium" panose="00000600000000000000" pitchFamily="2" charset="0"/>
                <a:cs typeface="Poppins Medium" panose="00000600000000000000" pitchFamily="2" charset="0"/>
              </a:rPr>
              <a:t>31.9%</a:t>
            </a:r>
          </a:p>
          <a:p>
            <a:pPr marL="742950" lvl="2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Top 5 accuracy: </a:t>
            </a:r>
            <a:r>
              <a:rPr lang="en-US" sz="1400">
                <a:latin typeface="Poppins Medium" panose="00000600000000000000" pitchFamily="2" charset="0"/>
                <a:cs typeface="Poppins Medium" panose="00000600000000000000" pitchFamily="2" charset="0"/>
              </a:rPr>
              <a:t>59.1%</a:t>
            </a:r>
          </a:p>
          <a:p>
            <a:pPr marL="285750" indent="-285750" defTabSz="914400">
              <a:lnSpc>
                <a:spcPct val="100000"/>
              </a:lnSpc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en-US" sz="1400">
                <a:latin typeface="Poppins Medium" panose="00000600000000000000" pitchFamily="2" charset="0"/>
                <a:cs typeface="Poppins Medium" panose="00000600000000000000" pitchFamily="2" charset="0"/>
              </a:rPr>
              <a:t>Best train:</a:t>
            </a:r>
          </a:p>
          <a:p>
            <a:pPr marL="742950" lvl="2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Validation loss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: </a:t>
            </a:r>
            <a:r>
              <a:rPr lang="en-US" sz="1400">
                <a:latin typeface="Poppins Medium" panose="00000600000000000000" pitchFamily="2" charset="0"/>
                <a:cs typeface="Poppins Medium" panose="00000600000000000000" pitchFamily="2" charset="0"/>
              </a:rPr>
              <a:t>2.30</a:t>
            </a:r>
          </a:p>
          <a:p>
            <a:pPr marL="742950" lvl="2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Top 1 accuracy: </a:t>
            </a:r>
            <a:r>
              <a:rPr lang="en-US" sz="1400">
                <a:latin typeface="Poppins Medium" panose="00000600000000000000" pitchFamily="2" charset="0"/>
                <a:cs typeface="Poppins Medium" panose="00000600000000000000" pitchFamily="2" charset="0"/>
              </a:rPr>
              <a:t>39.0% -&gt; 45.0% </a:t>
            </a: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(integral video)</a:t>
            </a:r>
          </a:p>
          <a:p>
            <a:pPr marL="742950" lvl="2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Top 5 accuracy: </a:t>
            </a:r>
            <a:r>
              <a:rPr lang="en-US" sz="1400">
                <a:latin typeface="Poppins Medium" panose="00000600000000000000" pitchFamily="2" charset="0"/>
                <a:cs typeface="Poppins Medium" panose="00000600000000000000" pitchFamily="2" charset="0"/>
              </a:rPr>
              <a:t>71.6% -&gt; 78.5% </a:t>
            </a: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(integral video)</a:t>
            </a:r>
          </a:p>
        </p:txBody>
      </p:sp>
      <p:graphicFrame>
        <p:nvGraphicFramePr>
          <p:cNvPr id="3" name="Tabella 5">
            <a:extLst>
              <a:ext uri="{FF2B5EF4-FFF2-40B4-BE49-F238E27FC236}">
                <a16:creationId xmlns:a16="http://schemas.microsoft.com/office/drawing/2014/main" id="{866A2800-90C1-13DB-FECC-C4AF1A655E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4236604"/>
              </p:ext>
            </p:extLst>
          </p:nvPr>
        </p:nvGraphicFramePr>
        <p:xfrm>
          <a:off x="885293" y="5164965"/>
          <a:ext cx="10574864" cy="1159635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793260">
                  <a:extLst>
                    <a:ext uri="{9D8B030D-6E8A-4147-A177-3AD203B41FA5}">
                      <a16:colId xmlns:a16="http://schemas.microsoft.com/office/drawing/2014/main" val="4168522184"/>
                    </a:ext>
                  </a:extLst>
                </a:gridCol>
                <a:gridCol w="1397372">
                  <a:extLst>
                    <a:ext uri="{9D8B030D-6E8A-4147-A177-3AD203B41FA5}">
                      <a16:colId xmlns:a16="http://schemas.microsoft.com/office/drawing/2014/main" val="2132198363"/>
                    </a:ext>
                  </a:extLst>
                </a:gridCol>
                <a:gridCol w="1397372">
                  <a:extLst>
                    <a:ext uri="{9D8B030D-6E8A-4147-A177-3AD203B41FA5}">
                      <a16:colId xmlns:a16="http://schemas.microsoft.com/office/drawing/2014/main" val="25453743"/>
                    </a:ext>
                  </a:extLst>
                </a:gridCol>
                <a:gridCol w="1397372">
                  <a:extLst>
                    <a:ext uri="{9D8B030D-6E8A-4147-A177-3AD203B41FA5}">
                      <a16:colId xmlns:a16="http://schemas.microsoft.com/office/drawing/2014/main" val="581010313"/>
                    </a:ext>
                  </a:extLst>
                </a:gridCol>
                <a:gridCol w="1397372">
                  <a:extLst>
                    <a:ext uri="{9D8B030D-6E8A-4147-A177-3AD203B41FA5}">
                      <a16:colId xmlns:a16="http://schemas.microsoft.com/office/drawing/2014/main" val="2086792471"/>
                    </a:ext>
                  </a:extLst>
                </a:gridCol>
                <a:gridCol w="1397372">
                  <a:extLst>
                    <a:ext uri="{9D8B030D-6E8A-4147-A177-3AD203B41FA5}">
                      <a16:colId xmlns:a16="http://schemas.microsoft.com/office/drawing/2014/main" val="3261359426"/>
                    </a:ext>
                  </a:extLst>
                </a:gridCol>
                <a:gridCol w="1397372">
                  <a:extLst>
                    <a:ext uri="{9D8B030D-6E8A-4147-A177-3AD203B41FA5}">
                      <a16:colId xmlns:a16="http://schemas.microsoft.com/office/drawing/2014/main" val="3504728127"/>
                    </a:ext>
                  </a:extLst>
                </a:gridCol>
                <a:gridCol w="1397372">
                  <a:extLst>
                    <a:ext uri="{9D8B030D-6E8A-4147-A177-3AD203B41FA5}">
                      <a16:colId xmlns:a16="http://schemas.microsoft.com/office/drawing/2014/main" val="3317453828"/>
                    </a:ext>
                  </a:extLst>
                </a:gridCol>
              </a:tblGrid>
              <a:tr h="386545">
                <a:tc>
                  <a:txBody>
                    <a:bodyPr/>
                    <a:lstStyle/>
                    <a:p>
                      <a:endParaRPr lang="it-IT" sz="1400" b="0">
                        <a:latin typeface="Poppins Medium" panose="00000600000000000000" pitchFamily="2" charset="0"/>
                        <a:cs typeface="Poppins Medium" panose="00000600000000000000" pitchFamily="2" charset="0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b="0">
                          <a:latin typeface="Poppins Medium" panose="00000600000000000000" pitchFamily="2" charset="0"/>
                          <a:cs typeface="Poppins Medium" panose="00000600000000000000" pitchFamily="2" charset="0"/>
                        </a:rPr>
                        <a:t>Optimizer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b="0">
                          <a:latin typeface="Poppins Medium" panose="00000600000000000000" pitchFamily="2" charset="0"/>
                          <a:cs typeface="Poppins Medium" panose="00000600000000000000" pitchFamily="2" charset="0"/>
                        </a:rPr>
                        <a:t>Epochs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b="0">
                          <a:latin typeface="Poppins Medium" panose="00000600000000000000" pitchFamily="2" charset="0"/>
                          <a:cs typeface="Poppins Medium" panose="00000600000000000000" pitchFamily="2" charset="0"/>
                        </a:rPr>
                        <a:t>L.R.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b="0">
                          <a:latin typeface="Poppins Medium" panose="00000600000000000000" pitchFamily="2" charset="0"/>
                          <a:cs typeface="Poppins Medium" panose="00000600000000000000" pitchFamily="2" charset="0"/>
                        </a:rPr>
                        <a:t>Batch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b="0">
                          <a:latin typeface="Poppins Medium" panose="00000600000000000000" pitchFamily="2" charset="0"/>
                          <a:cs typeface="Poppins Medium" panose="00000600000000000000" pitchFamily="2" charset="0"/>
                        </a:rPr>
                        <a:t>Train. P.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b="0">
                          <a:latin typeface="Poppins Medium" panose="00000600000000000000" pitchFamily="2" charset="0"/>
                          <a:cs typeface="Poppins Medium" panose="00000600000000000000" pitchFamily="2" charset="0"/>
                        </a:rPr>
                        <a:t>Data Aug.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b="0">
                          <a:latin typeface="Poppins Medium" panose="00000600000000000000" pitchFamily="2" charset="0"/>
                          <a:cs typeface="Poppins Medium" panose="00000600000000000000" pitchFamily="2" charset="0"/>
                        </a:rPr>
                        <a:t>Norm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48678785"/>
                  </a:ext>
                </a:extLst>
              </a:tr>
              <a:tr h="386545">
                <a:tc>
                  <a:txBody>
                    <a:bodyPr/>
                    <a:lstStyle/>
                    <a:p>
                      <a:pPr algn="l"/>
                      <a:r>
                        <a:rPr lang="it-IT" sz="1400">
                          <a:latin typeface="Poppins Medium" panose="00000600000000000000" pitchFamily="2" charset="0"/>
                          <a:cs typeface="Poppins Medium" panose="00000600000000000000" pitchFamily="2" charset="0"/>
                        </a:rPr>
                        <a:t>First</a:t>
                      </a: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400" b="0" i="0" u="none" strike="noStrike">
                          <a:solidFill>
                            <a:srgbClr val="000000"/>
                          </a:solidFill>
                          <a:effectLst/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Adam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400" b="0" i="0" u="none" strike="noStrike">
                          <a:solidFill>
                            <a:srgbClr val="000000"/>
                          </a:solidFill>
                          <a:effectLst/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20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400" b="0" i="0" u="none" strike="noStrike">
                          <a:solidFill>
                            <a:srgbClr val="000000"/>
                          </a:solidFill>
                          <a:effectLst/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0.001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400" b="0" i="0" u="none" strike="noStrike">
                          <a:solidFill>
                            <a:srgbClr val="000000"/>
                          </a:solidFill>
                          <a:effectLst/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64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400" b="0" i="0" u="none" strike="noStrike">
                          <a:solidFill>
                            <a:srgbClr val="000000"/>
                          </a:solidFill>
                          <a:effectLst/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1,075,251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400" b="0" i="0" u="none" strike="noStrike">
                          <a:solidFill>
                            <a:srgbClr val="000000"/>
                          </a:solidFill>
                          <a:effectLst/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Resize, Flip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400" b="0" i="0" u="none" strike="noStrike">
                          <a:solidFill>
                            <a:srgbClr val="000000"/>
                          </a:solidFill>
                          <a:effectLst/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[0,255]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920887401"/>
                  </a:ext>
                </a:extLst>
              </a:tr>
              <a:tr h="386545">
                <a:tc>
                  <a:txBody>
                    <a:bodyPr/>
                    <a:lstStyle/>
                    <a:p>
                      <a:pPr algn="l"/>
                      <a:r>
                        <a:rPr lang="it-IT" sz="1400">
                          <a:latin typeface="Poppins Medium" panose="00000600000000000000" pitchFamily="2" charset="0"/>
                          <a:cs typeface="Poppins Medium" panose="00000600000000000000" pitchFamily="2" charset="0"/>
                        </a:rPr>
                        <a:t>Best</a:t>
                      </a: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400" b="0" i="0" u="none" strike="noStrike">
                          <a:solidFill>
                            <a:srgbClr val="000000"/>
                          </a:solidFill>
                          <a:effectLst/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Adam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400" b="0" i="0" u="none" strike="noStrike">
                          <a:solidFill>
                            <a:srgbClr val="000000"/>
                          </a:solidFill>
                          <a:effectLst/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400" b="0" i="0" u="none" strike="noStrike">
                          <a:solidFill>
                            <a:srgbClr val="000000"/>
                          </a:solidFill>
                          <a:effectLst/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0.0001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400" b="0" i="0" u="none" strike="noStrike">
                          <a:solidFill>
                            <a:srgbClr val="000000"/>
                          </a:solidFill>
                          <a:effectLst/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64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400" b="0" i="0" u="none" strike="noStrike">
                          <a:solidFill>
                            <a:srgbClr val="000000"/>
                          </a:solidFill>
                          <a:effectLst/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1,075,251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400" b="0" i="0" u="none" strike="noStrike">
                          <a:solidFill>
                            <a:srgbClr val="000000"/>
                          </a:solidFill>
                          <a:effectLst/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Resize, Flip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400" b="0" i="0" u="none" strike="noStrike">
                          <a:solidFill>
                            <a:srgbClr val="000000"/>
                          </a:solidFill>
                          <a:effectLst/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Centered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174995644"/>
                  </a:ext>
                </a:extLst>
              </a:tr>
            </a:tbl>
          </a:graphicData>
        </a:graphic>
      </p:graphicFrame>
      <p:cxnSp>
        <p:nvCxnSpPr>
          <p:cNvPr id="5" name="Connettore diritto 7">
            <a:extLst>
              <a:ext uri="{FF2B5EF4-FFF2-40B4-BE49-F238E27FC236}">
                <a16:creationId xmlns:a16="http://schemas.microsoft.com/office/drawing/2014/main" id="{02FD5F3D-D2A2-C710-A204-83DC43CA9F78}"/>
              </a:ext>
            </a:extLst>
          </p:cNvPr>
          <p:cNvCxnSpPr>
            <a:cxnSpLocks/>
          </p:cNvCxnSpPr>
          <p:nvPr/>
        </p:nvCxnSpPr>
        <p:spPr>
          <a:xfrm>
            <a:off x="731838" y="5164965"/>
            <a:ext cx="0" cy="1159635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" name="CasellaDiTesto 7">
            <a:extLst>
              <a:ext uri="{FF2B5EF4-FFF2-40B4-BE49-F238E27FC236}">
                <a16:creationId xmlns:a16="http://schemas.microsoft.com/office/drawing/2014/main" id="{485B6402-2AA5-D54A-B35E-1A11F8765C25}"/>
              </a:ext>
            </a:extLst>
          </p:cNvPr>
          <p:cNvSpPr txBox="1"/>
          <p:nvPr/>
        </p:nvSpPr>
        <p:spPr>
          <a:xfrm>
            <a:off x="716409" y="478736"/>
            <a:ext cx="80200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Second approach: Transfer Learning</a:t>
            </a:r>
            <a:endParaRPr lang="it-IT" sz="2800"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cxnSp>
        <p:nvCxnSpPr>
          <p:cNvPr id="6" name="Connettore diritto 3">
            <a:extLst>
              <a:ext uri="{FF2B5EF4-FFF2-40B4-BE49-F238E27FC236}">
                <a16:creationId xmlns:a16="http://schemas.microsoft.com/office/drawing/2014/main" id="{9C8ADBF1-74DD-12DE-E0EC-98957C74C13C}"/>
              </a:ext>
            </a:extLst>
          </p:cNvPr>
          <p:cNvCxnSpPr>
            <a:cxnSpLocks/>
          </p:cNvCxnSpPr>
          <p:nvPr/>
        </p:nvCxnSpPr>
        <p:spPr>
          <a:xfrm>
            <a:off x="796232" y="1071151"/>
            <a:ext cx="5714635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7647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7">
            <a:extLst>
              <a:ext uri="{FF2B5EF4-FFF2-40B4-BE49-F238E27FC236}">
                <a16:creationId xmlns:a16="http://schemas.microsoft.com/office/drawing/2014/main" id="{B643D596-9372-E122-16FB-AC6DBE147A35}"/>
              </a:ext>
            </a:extLst>
          </p:cNvPr>
          <p:cNvSpPr txBox="1"/>
          <p:nvPr/>
        </p:nvSpPr>
        <p:spPr>
          <a:xfrm>
            <a:off x="716409" y="478736"/>
            <a:ext cx="80200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Third approach: two-stream CNN</a:t>
            </a:r>
            <a:endParaRPr lang="it-IT" sz="2800"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cxnSp>
        <p:nvCxnSpPr>
          <p:cNvPr id="10" name="Connettore diritto 3">
            <a:extLst>
              <a:ext uri="{FF2B5EF4-FFF2-40B4-BE49-F238E27FC236}">
                <a16:creationId xmlns:a16="http://schemas.microsoft.com/office/drawing/2014/main" id="{96A06715-11F5-3F74-0F5A-0BCF14DABDD8}"/>
              </a:ext>
            </a:extLst>
          </p:cNvPr>
          <p:cNvCxnSpPr>
            <a:cxnSpLocks/>
          </p:cNvCxnSpPr>
          <p:nvPr/>
        </p:nvCxnSpPr>
        <p:spPr>
          <a:xfrm>
            <a:off x="796232" y="1071151"/>
            <a:ext cx="5299768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" name="CasellaDiTesto 5">
            <a:extLst>
              <a:ext uri="{FF2B5EF4-FFF2-40B4-BE49-F238E27FC236}">
                <a16:creationId xmlns:a16="http://schemas.microsoft.com/office/drawing/2014/main" id="{0FDFD450-70D1-A3A8-4902-377FA303FC75}"/>
              </a:ext>
            </a:extLst>
          </p:cNvPr>
          <p:cNvSpPr txBox="1"/>
          <p:nvPr/>
        </p:nvSpPr>
        <p:spPr>
          <a:xfrm>
            <a:off x="704847" y="2024061"/>
            <a:ext cx="5535616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914400">
              <a:lnSpc>
                <a:spcPct val="100000"/>
              </a:lnSpc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en-US" sz="1400">
                <a:latin typeface="Poppins Medium" panose="00000600000000000000" pitchFamily="2" charset="0"/>
                <a:cs typeface="Poppins Medium" panose="00000600000000000000" pitchFamily="2" charset="0"/>
              </a:rPr>
              <a:t>Architecture: </a:t>
            </a:r>
          </a:p>
          <a:p>
            <a:pPr marL="742950" lvl="1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Spatial CNN + Temporal CNN</a:t>
            </a:r>
          </a:p>
          <a:p>
            <a:pPr marL="742950" lvl="1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Averaging SoftMax results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en-US" sz="1400">
                <a:latin typeface="Poppins Medium" panose="00000600000000000000" pitchFamily="2" charset="0"/>
                <a:cs typeface="Poppins Medium" panose="00000600000000000000" pitchFamily="2" charset="0"/>
              </a:rPr>
              <a:t>Spatial stream:</a:t>
            </a:r>
          </a:p>
          <a:p>
            <a:pPr marL="742950" lvl="1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Finetuned </a:t>
            </a:r>
            <a:r>
              <a:rPr lang="en-US" sz="1400" err="1">
                <a:latin typeface="Poppins Light" panose="00000400000000000000" pitchFamily="2" charset="0"/>
                <a:cs typeface="Poppins Light" panose="00000400000000000000" pitchFamily="2" charset="0"/>
              </a:rPr>
              <a:t>ResNet</a:t>
            </a:r>
            <a:endParaRPr lang="en-US" sz="1400">
              <a:latin typeface="Poppins Light" panose="00000400000000000000" pitchFamily="2" charset="0"/>
              <a:cs typeface="Poppins Light" panose="00000400000000000000" pitchFamily="2" charset="0"/>
            </a:endParaRPr>
          </a:p>
          <a:p>
            <a:pPr marL="285750" indent="-285750">
              <a:lnSpc>
                <a:spcPct val="100000"/>
              </a:lnSpc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en-US" sz="1400">
                <a:latin typeface="Poppins Medium" panose="00000600000000000000" pitchFamily="2" charset="0"/>
                <a:cs typeface="Poppins Medium" panose="00000600000000000000" pitchFamily="2" charset="0"/>
              </a:rPr>
              <a:t>Motion stream:</a:t>
            </a:r>
          </a:p>
          <a:p>
            <a:pPr marL="742950" lvl="1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Same architecture as “first approach CNN” with input size (224, 224, 20)</a:t>
            </a:r>
          </a:p>
          <a:p>
            <a:pPr marL="742950" lvl="1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Semi-randomly selected batch of N stacked optical flow from N randomly selected videos</a:t>
            </a:r>
          </a:p>
          <a:p>
            <a:pPr marL="742950" lvl="1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Each flow stack is composed of 10 x-channels and 10 y-channels consecutive optical flows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13822577-FE82-7D6D-B5D5-0509249414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07628" y="2075869"/>
            <a:ext cx="5336194" cy="2706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8299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7">
            <a:extLst>
              <a:ext uri="{FF2B5EF4-FFF2-40B4-BE49-F238E27FC236}">
                <a16:creationId xmlns:a16="http://schemas.microsoft.com/office/drawing/2014/main" id="{B643D596-9372-E122-16FB-AC6DBE147A35}"/>
              </a:ext>
            </a:extLst>
          </p:cNvPr>
          <p:cNvSpPr txBox="1"/>
          <p:nvPr/>
        </p:nvSpPr>
        <p:spPr>
          <a:xfrm>
            <a:off x="716409" y="478736"/>
            <a:ext cx="89186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Third approach: two-stream CNN (motion stream)</a:t>
            </a:r>
            <a:endParaRPr lang="it-IT" sz="2800"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cxnSp>
        <p:nvCxnSpPr>
          <p:cNvPr id="10" name="Connettore diritto 3">
            <a:extLst>
              <a:ext uri="{FF2B5EF4-FFF2-40B4-BE49-F238E27FC236}">
                <a16:creationId xmlns:a16="http://schemas.microsoft.com/office/drawing/2014/main" id="{96A06715-11F5-3F74-0F5A-0BCF14DABDD8}"/>
              </a:ext>
            </a:extLst>
          </p:cNvPr>
          <p:cNvCxnSpPr>
            <a:cxnSpLocks/>
          </p:cNvCxnSpPr>
          <p:nvPr/>
        </p:nvCxnSpPr>
        <p:spPr>
          <a:xfrm>
            <a:off x="796232" y="1071151"/>
            <a:ext cx="7928668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aphicFrame>
        <p:nvGraphicFramePr>
          <p:cNvPr id="2" name="Tabella 5">
            <a:extLst>
              <a:ext uri="{FF2B5EF4-FFF2-40B4-BE49-F238E27FC236}">
                <a16:creationId xmlns:a16="http://schemas.microsoft.com/office/drawing/2014/main" id="{AB7F0729-EE6E-AAB7-21B5-45B2778721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4087499"/>
              </p:ext>
            </p:extLst>
          </p:nvPr>
        </p:nvGraphicFramePr>
        <p:xfrm>
          <a:off x="885293" y="5164965"/>
          <a:ext cx="10574864" cy="1159635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793260">
                  <a:extLst>
                    <a:ext uri="{9D8B030D-6E8A-4147-A177-3AD203B41FA5}">
                      <a16:colId xmlns:a16="http://schemas.microsoft.com/office/drawing/2014/main" val="4168522184"/>
                    </a:ext>
                  </a:extLst>
                </a:gridCol>
                <a:gridCol w="1397372">
                  <a:extLst>
                    <a:ext uri="{9D8B030D-6E8A-4147-A177-3AD203B41FA5}">
                      <a16:colId xmlns:a16="http://schemas.microsoft.com/office/drawing/2014/main" val="2132198363"/>
                    </a:ext>
                  </a:extLst>
                </a:gridCol>
                <a:gridCol w="1397372">
                  <a:extLst>
                    <a:ext uri="{9D8B030D-6E8A-4147-A177-3AD203B41FA5}">
                      <a16:colId xmlns:a16="http://schemas.microsoft.com/office/drawing/2014/main" val="25453743"/>
                    </a:ext>
                  </a:extLst>
                </a:gridCol>
                <a:gridCol w="1397372">
                  <a:extLst>
                    <a:ext uri="{9D8B030D-6E8A-4147-A177-3AD203B41FA5}">
                      <a16:colId xmlns:a16="http://schemas.microsoft.com/office/drawing/2014/main" val="581010313"/>
                    </a:ext>
                  </a:extLst>
                </a:gridCol>
                <a:gridCol w="1397372">
                  <a:extLst>
                    <a:ext uri="{9D8B030D-6E8A-4147-A177-3AD203B41FA5}">
                      <a16:colId xmlns:a16="http://schemas.microsoft.com/office/drawing/2014/main" val="2086792471"/>
                    </a:ext>
                  </a:extLst>
                </a:gridCol>
                <a:gridCol w="1351026">
                  <a:extLst>
                    <a:ext uri="{9D8B030D-6E8A-4147-A177-3AD203B41FA5}">
                      <a16:colId xmlns:a16="http://schemas.microsoft.com/office/drawing/2014/main" val="3261359426"/>
                    </a:ext>
                  </a:extLst>
                </a:gridCol>
                <a:gridCol w="1443718">
                  <a:extLst>
                    <a:ext uri="{9D8B030D-6E8A-4147-A177-3AD203B41FA5}">
                      <a16:colId xmlns:a16="http://schemas.microsoft.com/office/drawing/2014/main" val="3504728127"/>
                    </a:ext>
                  </a:extLst>
                </a:gridCol>
                <a:gridCol w="1397372">
                  <a:extLst>
                    <a:ext uri="{9D8B030D-6E8A-4147-A177-3AD203B41FA5}">
                      <a16:colId xmlns:a16="http://schemas.microsoft.com/office/drawing/2014/main" val="3317453828"/>
                    </a:ext>
                  </a:extLst>
                </a:gridCol>
              </a:tblGrid>
              <a:tr h="386545">
                <a:tc>
                  <a:txBody>
                    <a:bodyPr/>
                    <a:lstStyle/>
                    <a:p>
                      <a:endParaRPr lang="it-IT" sz="1400" b="0">
                        <a:latin typeface="Poppins Medium" panose="00000600000000000000" pitchFamily="2" charset="0"/>
                        <a:cs typeface="Poppins Medium" panose="00000600000000000000" pitchFamily="2" charset="0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b="0">
                          <a:latin typeface="Poppins Medium" panose="00000600000000000000" pitchFamily="2" charset="0"/>
                          <a:cs typeface="Poppins Medium" panose="00000600000000000000" pitchFamily="2" charset="0"/>
                        </a:rPr>
                        <a:t>Optimizer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b="0">
                          <a:latin typeface="Poppins Medium" panose="00000600000000000000" pitchFamily="2" charset="0"/>
                          <a:cs typeface="Poppins Medium" panose="00000600000000000000" pitchFamily="2" charset="0"/>
                        </a:rPr>
                        <a:t>Epochs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b="0">
                          <a:latin typeface="Poppins Medium" panose="00000600000000000000" pitchFamily="2" charset="0"/>
                          <a:cs typeface="Poppins Medium" panose="00000600000000000000" pitchFamily="2" charset="0"/>
                        </a:rPr>
                        <a:t>L.R.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b="0">
                          <a:latin typeface="Poppins Medium" panose="00000600000000000000" pitchFamily="2" charset="0"/>
                          <a:cs typeface="Poppins Medium" panose="00000600000000000000" pitchFamily="2" charset="0"/>
                        </a:rPr>
                        <a:t>Batch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b="0">
                          <a:latin typeface="Poppins Medium" panose="00000600000000000000" pitchFamily="2" charset="0"/>
                          <a:cs typeface="Poppins Medium" panose="00000600000000000000" pitchFamily="2" charset="0"/>
                        </a:rPr>
                        <a:t>Train. P.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b="0">
                          <a:latin typeface="Poppins Medium" panose="00000600000000000000" pitchFamily="2" charset="0"/>
                          <a:cs typeface="Poppins Medium" panose="00000600000000000000" pitchFamily="2" charset="0"/>
                        </a:rPr>
                        <a:t>Data Aug.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b="0">
                          <a:latin typeface="Poppins Medium" panose="00000600000000000000" pitchFamily="2" charset="0"/>
                          <a:cs typeface="Poppins Medium" panose="00000600000000000000" pitchFamily="2" charset="0"/>
                        </a:rPr>
                        <a:t>Norm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48678785"/>
                  </a:ext>
                </a:extLst>
              </a:tr>
              <a:tr h="386545">
                <a:tc>
                  <a:txBody>
                    <a:bodyPr/>
                    <a:lstStyle/>
                    <a:p>
                      <a:pPr algn="l"/>
                      <a:r>
                        <a:rPr lang="it-IT" sz="1400">
                          <a:latin typeface="Poppins Medium" panose="00000600000000000000" pitchFamily="2" charset="0"/>
                          <a:cs typeface="Poppins Medium" panose="00000600000000000000" pitchFamily="2" charset="0"/>
                        </a:rPr>
                        <a:t>First</a:t>
                      </a: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Poppins Light" panose="00000400000000000000" pitchFamily="2" charset="0"/>
                          <a:ea typeface="+mn-ea"/>
                          <a:cs typeface="Poppins Light" panose="00000400000000000000" pitchFamily="2" charset="0"/>
                        </a:rPr>
                        <a:t>SGD (mom. 0.9)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Poppins Light" panose="00000400000000000000" pitchFamily="2" charset="0"/>
                          <a:ea typeface="+mn-ea"/>
                          <a:cs typeface="Poppins Light" panose="00000400000000000000" pitchFamily="2" charset="0"/>
                        </a:rPr>
                        <a:t>100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Poppins Light" panose="00000400000000000000" pitchFamily="2" charset="0"/>
                          <a:ea typeface="+mn-ea"/>
                          <a:cs typeface="Poppins Light" panose="00000400000000000000" pitchFamily="2" charset="0"/>
                        </a:rPr>
                        <a:t>0.01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Poppins Light" panose="00000400000000000000" pitchFamily="2" charset="0"/>
                          <a:ea typeface="+mn-ea"/>
                          <a:cs typeface="Poppins Light" panose="00000400000000000000" pitchFamily="2" charset="0"/>
                        </a:rPr>
                        <a:t>64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Poppins Light" panose="00000400000000000000" pitchFamily="2" charset="0"/>
                          <a:ea typeface="+mn-ea"/>
                          <a:cs typeface="Poppins Light" panose="00000400000000000000" pitchFamily="2" charset="0"/>
                        </a:rPr>
                        <a:t>117,789,043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Poppins Light" panose="00000400000000000000" pitchFamily="2" charset="0"/>
                          <a:ea typeface="+mn-ea"/>
                          <a:cs typeface="Poppins Light" panose="00000400000000000000" pitchFamily="2" charset="0"/>
                        </a:rPr>
                        <a:t>Resize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Poppins Light" panose="00000400000000000000" pitchFamily="2" charset="0"/>
                          <a:ea typeface="+mn-ea"/>
                          <a:cs typeface="Poppins Light" panose="00000400000000000000" pitchFamily="2" charset="0"/>
                        </a:rPr>
                        <a:t>[0, 255]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920887401"/>
                  </a:ext>
                </a:extLst>
              </a:tr>
              <a:tr h="386545">
                <a:tc>
                  <a:txBody>
                    <a:bodyPr/>
                    <a:lstStyle/>
                    <a:p>
                      <a:pPr algn="l"/>
                      <a:r>
                        <a:rPr lang="it-IT" sz="1400">
                          <a:latin typeface="Poppins Medium" panose="00000600000000000000" pitchFamily="2" charset="0"/>
                          <a:cs typeface="Poppins Medium" panose="00000600000000000000" pitchFamily="2" charset="0"/>
                        </a:rPr>
                        <a:t>Best</a:t>
                      </a: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Poppins Light" panose="00000400000000000000" pitchFamily="2" charset="0"/>
                          <a:ea typeface="+mn-ea"/>
                          <a:cs typeface="Poppins Light" panose="00000400000000000000" pitchFamily="2" charset="0"/>
                        </a:rPr>
                        <a:t>SGD (mom. 0.9)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Poppins Light" panose="00000400000000000000" pitchFamily="2" charset="0"/>
                          <a:ea typeface="+mn-ea"/>
                          <a:cs typeface="Poppins Light" panose="00000400000000000000" pitchFamily="2" charset="0"/>
                        </a:rPr>
                        <a:t>250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Poppins Light" panose="00000400000000000000" pitchFamily="2" charset="0"/>
                          <a:ea typeface="+mn-ea"/>
                          <a:cs typeface="Poppins Light" panose="00000400000000000000" pitchFamily="2" charset="0"/>
                        </a:rPr>
                        <a:t>0.01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Poppins Light" panose="00000400000000000000" pitchFamily="2" charset="0"/>
                          <a:ea typeface="+mn-ea"/>
                          <a:cs typeface="Poppins Light" panose="00000400000000000000" pitchFamily="2" charset="0"/>
                        </a:rPr>
                        <a:t>128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Poppins Light" panose="00000400000000000000" pitchFamily="2" charset="0"/>
                          <a:ea typeface="+mn-ea"/>
                          <a:cs typeface="Poppins Light" panose="00000400000000000000" pitchFamily="2" charset="0"/>
                        </a:rPr>
                        <a:t>60,142,035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Poppins Light" panose="00000400000000000000" pitchFamily="2" charset="0"/>
                          <a:ea typeface="+mn-ea"/>
                          <a:cs typeface="Poppins Light" panose="00000400000000000000" pitchFamily="2" charset="0"/>
                        </a:rPr>
                        <a:t>Flip, Crop, Resize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Poppins Light" panose="00000400000000000000" pitchFamily="2" charset="0"/>
                          <a:ea typeface="+mn-ea"/>
                          <a:cs typeface="Poppins Light" panose="00000400000000000000" pitchFamily="2" charset="0"/>
                        </a:rPr>
                        <a:t>Cent + Scal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174995644"/>
                  </a:ext>
                </a:extLst>
              </a:tr>
            </a:tbl>
          </a:graphicData>
        </a:graphic>
      </p:graphicFrame>
      <p:cxnSp>
        <p:nvCxnSpPr>
          <p:cNvPr id="3" name="Connettore diritto 7">
            <a:extLst>
              <a:ext uri="{FF2B5EF4-FFF2-40B4-BE49-F238E27FC236}">
                <a16:creationId xmlns:a16="http://schemas.microsoft.com/office/drawing/2014/main" id="{C10D4FB6-C354-E719-E35D-3CD40F9BDA4C}"/>
              </a:ext>
            </a:extLst>
          </p:cNvPr>
          <p:cNvCxnSpPr>
            <a:cxnSpLocks/>
          </p:cNvCxnSpPr>
          <p:nvPr/>
        </p:nvCxnSpPr>
        <p:spPr>
          <a:xfrm>
            <a:off x="731838" y="5164965"/>
            <a:ext cx="0" cy="1159635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" name="CasellaDiTesto 5">
            <a:extLst>
              <a:ext uri="{FF2B5EF4-FFF2-40B4-BE49-F238E27FC236}">
                <a16:creationId xmlns:a16="http://schemas.microsoft.com/office/drawing/2014/main" id="{46782589-9E68-EB4E-E454-B42E8FBB73E9}"/>
              </a:ext>
            </a:extLst>
          </p:cNvPr>
          <p:cNvSpPr txBox="1"/>
          <p:nvPr/>
        </p:nvSpPr>
        <p:spPr>
          <a:xfrm>
            <a:off x="704847" y="2024062"/>
            <a:ext cx="5789086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en-US" sz="1400">
                <a:latin typeface="Poppins Medium" panose="00000600000000000000" pitchFamily="2" charset="0"/>
                <a:cs typeface="Poppins Medium" panose="00000600000000000000" pitchFamily="2" charset="0"/>
              </a:rPr>
              <a:t>First train:</a:t>
            </a:r>
          </a:p>
          <a:p>
            <a:pPr marL="742950" lvl="2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Validation loss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: 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3.46</a:t>
            </a:r>
            <a:endParaRPr lang="en-US" sz="1400"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marL="742950" lvl="2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Top 1 accuracy: </a:t>
            </a:r>
            <a:r>
              <a:rPr lang="en-US" sz="1400">
                <a:latin typeface="Poppins Medium" panose="00000600000000000000" pitchFamily="2" charset="0"/>
                <a:cs typeface="Poppins Medium" panose="00000600000000000000" pitchFamily="2" charset="0"/>
              </a:rPr>
              <a:t>15.0%</a:t>
            </a:r>
          </a:p>
          <a:p>
            <a:pPr marL="742950" lvl="2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Top 5 accuracy: </a:t>
            </a:r>
            <a:r>
              <a:rPr lang="en-US" sz="1400">
                <a:latin typeface="Poppins Medium" panose="00000600000000000000" pitchFamily="2" charset="0"/>
                <a:cs typeface="Poppins Medium" panose="00000600000000000000" pitchFamily="2" charset="0"/>
              </a:rPr>
              <a:t>42.4%</a:t>
            </a:r>
          </a:p>
          <a:p>
            <a:pPr marL="285750" indent="-285750" defTabSz="914400">
              <a:lnSpc>
                <a:spcPct val="100000"/>
              </a:lnSpc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en-US" sz="1400">
                <a:latin typeface="Poppins Medium" panose="00000600000000000000" pitchFamily="2" charset="0"/>
                <a:cs typeface="Poppins Medium" panose="00000600000000000000" pitchFamily="2" charset="0"/>
              </a:rPr>
              <a:t>Best train:</a:t>
            </a:r>
          </a:p>
          <a:p>
            <a:pPr marL="742950" lvl="2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Validation loss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: 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3.27</a:t>
            </a:r>
            <a:endParaRPr lang="en-US" sz="1400"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marL="742950" lvl="2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Top 1 accuracy: </a:t>
            </a:r>
            <a:r>
              <a:rPr lang="en-US" sz="1400">
                <a:latin typeface="Poppins Medium" panose="00000600000000000000" pitchFamily="2" charset="0"/>
                <a:cs typeface="Poppins Medium" panose="00000600000000000000" pitchFamily="2" charset="0"/>
              </a:rPr>
              <a:t>25.8%</a:t>
            </a:r>
          </a:p>
          <a:p>
            <a:pPr marL="742950" lvl="2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Top 5 accuracy: </a:t>
            </a:r>
            <a:r>
              <a:rPr lang="en-US" sz="1400">
                <a:latin typeface="Poppins Medium" panose="00000600000000000000" pitchFamily="2" charset="0"/>
                <a:cs typeface="Poppins Medium" panose="00000600000000000000" pitchFamily="2" charset="0"/>
              </a:rPr>
              <a:t>54.3%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E8B7D0A-8072-3F19-67BD-9826DE4519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26434" y="2024062"/>
            <a:ext cx="3589866" cy="239324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6879592-C4C3-1C1F-C652-ABA9E41B2F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04200" y="2024062"/>
            <a:ext cx="3589865" cy="2393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6383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7">
            <a:extLst>
              <a:ext uri="{FF2B5EF4-FFF2-40B4-BE49-F238E27FC236}">
                <a16:creationId xmlns:a16="http://schemas.microsoft.com/office/drawing/2014/main" id="{722B8F2A-1FF0-9E2C-E216-32120C2916A4}"/>
              </a:ext>
            </a:extLst>
          </p:cNvPr>
          <p:cNvSpPr txBox="1"/>
          <p:nvPr/>
        </p:nvSpPr>
        <p:spPr>
          <a:xfrm>
            <a:off x="716409" y="478736"/>
            <a:ext cx="80200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Third approach: two-stream CNN</a:t>
            </a:r>
            <a:endParaRPr lang="it-IT" sz="2800"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cxnSp>
        <p:nvCxnSpPr>
          <p:cNvPr id="7" name="Connettore diritto 3">
            <a:extLst>
              <a:ext uri="{FF2B5EF4-FFF2-40B4-BE49-F238E27FC236}">
                <a16:creationId xmlns:a16="http://schemas.microsoft.com/office/drawing/2014/main" id="{46F0586E-4513-E0A8-CC51-B0D36F2085D7}"/>
              </a:ext>
            </a:extLst>
          </p:cNvPr>
          <p:cNvCxnSpPr>
            <a:cxnSpLocks/>
          </p:cNvCxnSpPr>
          <p:nvPr/>
        </p:nvCxnSpPr>
        <p:spPr>
          <a:xfrm>
            <a:off x="796232" y="1071151"/>
            <a:ext cx="5299768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" name="CasellaDiTesto 5">
            <a:extLst>
              <a:ext uri="{FF2B5EF4-FFF2-40B4-BE49-F238E27FC236}">
                <a16:creationId xmlns:a16="http://schemas.microsoft.com/office/drawing/2014/main" id="{1001F836-5845-3761-44F5-99106C75BB8B}"/>
              </a:ext>
            </a:extLst>
          </p:cNvPr>
          <p:cNvSpPr txBox="1"/>
          <p:nvPr/>
        </p:nvSpPr>
        <p:spPr>
          <a:xfrm>
            <a:off x="6096000" y="2008837"/>
            <a:ext cx="48746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endParaRPr lang="en-US" sz="1400">
              <a:latin typeface="Poppins Medium" panose="00000600000000000000" pitchFamily="2" charset="0"/>
              <a:cs typeface="Poppins Medium" panose="00000600000000000000" pitchFamily="2" charset="0"/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1BF613C6-A1E3-5B68-AC41-2AA4CA3AF685}"/>
              </a:ext>
            </a:extLst>
          </p:cNvPr>
          <p:cNvSpPr txBox="1"/>
          <p:nvPr/>
        </p:nvSpPr>
        <p:spPr>
          <a:xfrm>
            <a:off x="731838" y="2526942"/>
            <a:ext cx="322150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endParaRPr lang="en-US" sz="1400" b="1">
              <a:latin typeface="Poppins Light" panose="00000400000000000000" pitchFamily="2" charset="0"/>
              <a:cs typeface="Poppins Light" panose="00000400000000000000" pitchFamily="2" charset="0"/>
            </a:endParaRP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en-US" sz="1400">
                <a:latin typeface="Poppins Medium" panose="00000600000000000000" pitchFamily="2" charset="0"/>
                <a:cs typeface="Poppins Medium" panose="00000600000000000000" pitchFamily="2" charset="0"/>
              </a:rPr>
              <a:t>Two-stream CNN</a:t>
            </a:r>
            <a:r>
              <a:rPr lang="en-US" sz="1400" b="1">
                <a:latin typeface="Poppins Medium" panose="00000600000000000000" pitchFamily="2" charset="0"/>
                <a:cs typeface="Poppins Medium" panose="00000600000000000000" pitchFamily="2" charset="0"/>
              </a:rPr>
              <a:t>:</a:t>
            </a:r>
          </a:p>
          <a:p>
            <a:pPr marL="742950" lvl="1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Validation loss: </a:t>
            </a:r>
            <a:r>
              <a:rPr lang="en-US" sz="1400">
                <a:latin typeface="Poppins Medium" panose="00000600000000000000" pitchFamily="2" charset="0"/>
                <a:cs typeface="Poppins Medium" panose="00000600000000000000" pitchFamily="2" charset="0"/>
              </a:rPr>
              <a:t>2,33</a:t>
            </a:r>
          </a:p>
          <a:p>
            <a:pPr marL="742950" lvl="1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Top 1 accuracy: </a:t>
            </a:r>
            <a:r>
              <a:rPr lang="en-US" sz="1400">
                <a:latin typeface="Poppins Medium" panose="00000600000000000000" pitchFamily="2" charset="0"/>
                <a:cs typeface="Poppins Medium" panose="00000600000000000000" pitchFamily="2" charset="0"/>
              </a:rPr>
              <a:t>38%</a:t>
            </a:r>
          </a:p>
          <a:p>
            <a:pPr marL="742950" lvl="1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Top 5 accuracy: </a:t>
            </a:r>
            <a:r>
              <a:rPr lang="en-US" sz="1400">
                <a:latin typeface="Poppins Medium" panose="00000600000000000000" pitchFamily="2" charset="0"/>
                <a:cs typeface="Poppins Medium" panose="00000600000000000000" pitchFamily="2" charset="0"/>
              </a:rPr>
              <a:t>70%</a:t>
            </a:r>
          </a:p>
          <a:p>
            <a:pPr lvl="1">
              <a:spcAft>
                <a:spcPts val="1200"/>
              </a:spcAft>
            </a:pPr>
            <a:endParaRPr lang="en-US" sz="1400"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endParaRPr lang="it-IT"/>
          </a:p>
        </p:txBody>
      </p:sp>
      <p:pic>
        <p:nvPicPr>
          <p:cNvPr id="23" name="Immagine 22" descr="Immagine che contiene tavolo&#10;&#10;Descrizione generata automaticamente">
            <a:extLst>
              <a:ext uri="{FF2B5EF4-FFF2-40B4-BE49-F238E27FC236}">
                <a16:creationId xmlns:a16="http://schemas.microsoft.com/office/drawing/2014/main" id="{118035FB-14B9-98BB-CE90-BF6BC047D6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2428" y="1448995"/>
            <a:ext cx="2645891" cy="4741214"/>
          </a:xfrm>
          <a:prstGeom prst="rect">
            <a:avLst/>
          </a:prstGeom>
        </p:spPr>
      </p:pic>
      <p:pic>
        <p:nvPicPr>
          <p:cNvPr id="25" name="Immagine 24" descr="Immagine che contiene tavolo&#10;&#10;Descrizione generata automaticamente">
            <a:extLst>
              <a:ext uri="{FF2B5EF4-FFF2-40B4-BE49-F238E27FC236}">
                <a16:creationId xmlns:a16="http://schemas.microsoft.com/office/drawing/2014/main" id="{4EE4AA95-FA89-CF48-F07B-BE2F278115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7409" y="1448998"/>
            <a:ext cx="4579625" cy="4741213"/>
          </a:xfrm>
          <a:prstGeom prst="rect">
            <a:avLst/>
          </a:prstGeom>
        </p:spPr>
      </p:pic>
      <p:cxnSp>
        <p:nvCxnSpPr>
          <p:cNvPr id="1028" name="Connettore diritto 1027">
            <a:extLst>
              <a:ext uri="{FF2B5EF4-FFF2-40B4-BE49-F238E27FC236}">
                <a16:creationId xmlns:a16="http://schemas.microsoft.com/office/drawing/2014/main" id="{801781B8-082C-056F-E76C-3BFF5E64FC1A}"/>
              </a:ext>
            </a:extLst>
          </p:cNvPr>
          <p:cNvCxnSpPr/>
          <p:nvPr/>
        </p:nvCxnSpPr>
        <p:spPr>
          <a:xfrm flipV="1">
            <a:off x="5686425" y="6103144"/>
            <a:ext cx="0" cy="44291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0" name="Connettore diritto 1029">
            <a:extLst>
              <a:ext uri="{FF2B5EF4-FFF2-40B4-BE49-F238E27FC236}">
                <a16:creationId xmlns:a16="http://schemas.microsoft.com/office/drawing/2014/main" id="{9E27B385-C411-4CC0-DDEB-4D7FBD697D62}"/>
              </a:ext>
            </a:extLst>
          </p:cNvPr>
          <p:cNvCxnSpPr/>
          <p:nvPr/>
        </p:nvCxnSpPr>
        <p:spPr>
          <a:xfrm>
            <a:off x="5702300" y="6565900"/>
            <a:ext cx="16129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2" name="Connettore diritto 1031">
            <a:extLst>
              <a:ext uri="{FF2B5EF4-FFF2-40B4-BE49-F238E27FC236}">
                <a16:creationId xmlns:a16="http://schemas.microsoft.com/office/drawing/2014/main" id="{577DCD36-79CD-7C28-6E37-360F7A72202C}"/>
              </a:ext>
            </a:extLst>
          </p:cNvPr>
          <p:cNvCxnSpPr/>
          <p:nvPr/>
        </p:nvCxnSpPr>
        <p:spPr>
          <a:xfrm flipV="1">
            <a:off x="7327900" y="1448995"/>
            <a:ext cx="0" cy="509706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7" name="Connettore diritto 1036">
            <a:extLst>
              <a:ext uri="{FF2B5EF4-FFF2-40B4-BE49-F238E27FC236}">
                <a16:creationId xmlns:a16="http://schemas.microsoft.com/office/drawing/2014/main" id="{EE7F0024-E141-1A0E-8232-65ED9AF5CFB7}"/>
              </a:ext>
            </a:extLst>
          </p:cNvPr>
          <p:cNvCxnSpPr/>
          <p:nvPr/>
        </p:nvCxnSpPr>
        <p:spPr>
          <a:xfrm>
            <a:off x="7327900" y="1448995"/>
            <a:ext cx="14085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0" name="Connettore diritto 1039">
            <a:extLst>
              <a:ext uri="{FF2B5EF4-FFF2-40B4-BE49-F238E27FC236}">
                <a16:creationId xmlns:a16="http://schemas.microsoft.com/office/drawing/2014/main" id="{E6D2EF4B-F2C3-B935-76B8-B011D83D66DF}"/>
              </a:ext>
            </a:extLst>
          </p:cNvPr>
          <p:cNvCxnSpPr/>
          <p:nvPr/>
        </p:nvCxnSpPr>
        <p:spPr>
          <a:xfrm>
            <a:off x="7327900" y="6546056"/>
            <a:ext cx="0" cy="1984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2" name="Connettore diritto 1041">
            <a:extLst>
              <a:ext uri="{FF2B5EF4-FFF2-40B4-BE49-F238E27FC236}">
                <a16:creationId xmlns:a16="http://schemas.microsoft.com/office/drawing/2014/main" id="{F9AF3682-4D19-C1F2-9FE8-86F9018CDAB2}"/>
              </a:ext>
            </a:extLst>
          </p:cNvPr>
          <p:cNvCxnSpPr/>
          <p:nvPr/>
        </p:nvCxnSpPr>
        <p:spPr>
          <a:xfrm>
            <a:off x="7315200" y="6565900"/>
            <a:ext cx="127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4" name="Connettore diritto 1043">
            <a:extLst>
              <a:ext uri="{FF2B5EF4-FFF2-40B4-BE49-F238E27FC236}">
                <a16:creationId xmlns:a16="http://schemas.microsoft.com/office/drawing/2014/main" id="{7E207681-E50E-79FC-4736-324DCDBC277B}"/>
              </a:ext>
            </a:extLst>
          </p:cNvPr>
          <p:cNvCxnSpPr/>
          <p:nvPr/>
        </p:nvCxnSpPr>
        <p:spPr>
          <a:xfrm>
            <a:off x="5686425" y="6546056"/>
            <a:ext cx="0" cy="1984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6" name="Connettore diritto 1045">
            <a:extLst>
              <a:ext uri="{FF2B5EF4-FFF2-40B4-BE49-F238E27FC236}">
                <a16:creationId xmlns:a16="http://schemas.microsoft.com/office/drawing/2014/main" id="{83F839D9-947D-A322-CF6C-B2BFE9176728}"/>
              </a:ext>
            </a:extLst>
          </p:cNvPr>
          <p:cNvCxnSpPr/>
          <p:nvPr/>
        </p:nvCxnSpPr>
        <p:spPr>
          <a:xfrm>
            <a:off x="5686425" y="6565900"/>
            <a:ext cx="1587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8" name="Connettore diritto 1047">
            <a:extLst>
              <a:ext uri="{FF2B5EF4-FFF2-40B4-BE49-F238E27FC236}">
                <a16:creationId xmlns:a16="http://schemas.microsoft.com/office/drawing/2014/main" id="{E8728D3A-243D-A6F1-FD32-809E71FDF462}"/>
              </a:ext>
            </a:extLst>
          </p:cNvPr>
          <p:cNvCxnSpPr/>
          <p:nvPr/>
        </p:nvCxnSpPr>
        <p:spPr>
          <a:xfrm>
            <a:off x="8736460" y="1448995"/>
            <a:ext cx="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0" name="Connettore diritto 1049">
            <a:extLst>
              <a:ext uri="{FF2B5EF4-FFF2-40B4-BE49-F238E27FC236}">
                <a16:creationId xmlns:a16="http://schemas.microsoft.com/office/drawing/2014/main" id="{0F764008-F8F8-4B5D-AF84-B3B24C36EA5C}"/>
              </a:ext>
            </a:extLst>
          </p:cNvPr>
          <p:cNvCxnSpPr/>
          <p:nvPr/>
        </p:nvCxnSpPr>
        <p:spPr>
          <a:xfrm>
            <a:off x="8736460" y="1448995"/>
            <a:ext cx="2177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30244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Natalie_Gulbis_golf_f_cm_np1_ba_med_0">
            <a:hlinkClick r:id="" action="ppaction://media"/>
            <a:extLst>
              <a:ext uri="{FF2B5EF4-FFF2-40B4-BE49-F238E27FC236}">
                <a16:creationId xmlns:a16="http://schemas.microsoft.com/office/drawing/2014/main" id="{852B4C28-0C99-CBED-9229-DF5567D8D94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555707" y="2060575"/>
            <a:ext cx="2840036" cy="2017680"/>
          </a:xfrm>
          <a:prstGeom prst="rect">
            <a:avLst/>
          </a:prstGeom>
        </p:spPr>
      </p:pic>
      <p:pic>
        <p:nvPicPr>
          <p:cNvPr id="5" name="Justin_lernt_Fahrrad_fahren_ride_bike_f_cm_np1_fr_med_0">
            <a:hlinkClick r:id="" action="ppaction://media"/>
            <a:extLst>
              <a:ext uri="{FF2B5EF4-FFF2-40B4-BE49-F238E27FC236}">
                <a16:creationId xmlns:a16="http://schemas.microsoft.com/office/drawing/2014/main" id="{3A8B7D28-806A-E023-7143-1D740F8E00B1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555707" y="4219972"/>
            <a:ext cx="2840036" cy="2053828"/>
          </a:xfrm>
          <a:prstGeom prst="rect">
            <a:avLst/>
          </a:prstGeom>
        </p:spPr>
      </p:pic>
      <p:sp>
        <p:nvSpPr>
          <p:cNvPr id="9" name="Rectangle 2">
            <a:extLst>
              <a:ext uri="{FF2B5EF4-FFF2-40B4-BE49-F238E27FC236}">
                <a16:creationId xmlns:a16="http://schemas.microsoft.com/office/drawing/2014/main" id="{2C127743-E110-D0DD-C081-61939F58ED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altLang="it-IT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E16997A1-CAA1-C8A0-62CA-4A9297DD61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altLang="it-IT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C139F6CC-1E9B-FF43-9766-B459224F09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1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altLang="it-IT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9F11B63D-B240-7D59-615C-0BF0C7FC5F7A}"/>
              </a:ext>
            </a:extLst>
          </p:cNvPr>
          <p:cNvSpPr txBox="1"/>
          <p:nvPr/>
        </p:nvSpPr>
        <p:spPr>
          <a:xfrm>
            <a:off x="728663" y="2134455"/>
            <a:ext cx="312419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it-IT" sz="1400" err="1">
                <a:latin typeface="Poppins Medium" panose="00000600000000000000" pitchFamily="2" charset="0"/>
                <a:cs typeface="Poppins Medium" panose="00000600000000000000" pitchFamily="2" charset="0"/>
              </a:rPr>
              <a:t>Spatial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 net</a:t>
            </a:r>
            <a:r>
              <a:rPr lang="en-US" sz="1400" b="1">
                <a:latin typeface="Poppins Light" panose="00000400000000000000" pitchFamily="2" charset="0"/>
                <a:cs typeface="Poppins Light" panose="00000400000000000000" pitchFamily="2" charset="0"/>
              </a:rPr>
              <a:t>: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golf: 98,38 %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400" err="1">
                <a:latin typeface="Poppins Light" panose="00000400000000000000" pitchFamily="2" charset="0"/>
                <a:cs typeface="Poppins Light" panose="00000400000000000000" pitchFamily="2" charset="0"/>
              </a:rPr>
              <a:t>shoot_bow</a:t>
            </a: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: 0,81%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catch: 0,40 %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400" err="1">
                <a:latin typeface="Poppins Light" panose="00000400000000000000" pitchFamily="2" charset="0"/>
                <a:cs typeface="Poppins Light" panose="00000400000000000000" pitchFamily="2" charset="0"/>
              </a:rPr>
              <a:t>kick_ball</a:t>
            </a: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: 0,25 %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handstand: 0,03 % 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en-US" sz="1400"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6693D7A3-251D-6F79-E25B-70DA47057E95}"/>
              </a:ext>
            </a:extLst>
          </p:cNvPr>
          <p:cNvSpPr txBox="1"/>
          <p:nvPr/>
        </p:nvSpPr>
        <p:spPr>
          <a:xfrm>
            <a:off x="716409" y="4219972"/>
            <a:ext cx="312419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it-IT" sz="1400" err="1">
                <a:latin typeface="Poppins Medium" panose="00000600000000000000" pitchFamily="2" charset="0"/>
                <a:cs typeface="Poppins Medium" panose="00000600000000000000" pitchFamily="2" charset="0"/>
              </a:rPr>
              <a:t>Spatial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 net</a:t>
            </a:r>
            <a:r>
              <a:rPr lang="en-US" sz="1400" b="1">
                <a:latin typeface="Poppins Light" panose="00000400000000000000" pitchFamily="2" charset="0"/>
                <a:cs typeface="Poppins Light" panose="00000400000000000000" pitchFamily="2" charset="0"/>
              </a:rPr>
              <a:t>: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400" err="1">
                <a:latin typeface="Poppins Light" panose="00000400000000000000" pitchFamily="2" charset="0"/>
                <a:cs typeface="Poppins Light" panose="00000400000000000000" pitchFamily="2" charset="0"/>
              </a:rPr>
              <a:t>ride_bike</a:t>
            </a: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: 75,6 %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push: 17,1 %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400" err="1">
                <a:latin typeface="Poppins Light" panose="00000400000000000000" pitchFamily="2" charset="0"/>
                <a:cs typeface="Poppins Light" panose="00000400000000000000" pitchFamily="2" charset="0"/>
              </a:rPr>
              <a:t>draw_sword</a:t>
            </a: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: 1,1 %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400" err="1">
                <a:latin typeface="Poppins Light" panose="00000400000000000000" pitchFamily="2" charset="0"/>
                <a:cs typeface="Poppins Light" panose="00000400000000000000" pitchFamily="2" charset="0"/>
              </a:rPr>
              <a:t>ride_horse</a:t>
            </a: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: 0,9 %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dive: 0,7 %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en-US" sz="1400"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AF5FFF27-51F3-0E76-D2DF-AFCA782B88B2}"/>
              </a:ext>
            </a:extLst>
          </p:cNvPr>
          <p:cNvSpPr txBox="1"/>
          <p:nvPr/>
        </p:nvSpPr>
        <p:spPr>
          <a:xfrm>
            <a:off x="3988815" y="4219972"/>
            <a:ext cx="312419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it-IT" sz="1400" err="1">
                <a:latin typeface="Poppins Medium" panose="00000600000000000000" pitchFamily="2" charset="0"/>
                <a:cs typeface="Poppins Medium" panose="00000600000000000000" pitchFamily="2" charset="0"/>
              </a:rPr>
              <a:t>Temporal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 net</a:t>
            </a:r>
            <a:r>
              <a:rPr lang="en-US" sz="1400" b="1">
                <a:latin typeface="Poppins Light" panose="00000400000000000000" pitchFamily="2" charset="0"/>
                <a:cs typeface="Poppins Light" panose="00000400000000000000" pitchFamily="2" charset="0"/>
              </a:rPr>
              <a:t>: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catch: 19,2 %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cartwheel: 6,8 %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400" err="1">
                <a:latin typeface="Poppins Light" panose="00000400000000000000" pitchFamily="2" charset="0"/>
                <a:cs typeface="Poppins Light" panose="00000400000000000000" pitchFamily="2" charset="0"/>
              </a:rPr>
              <a:t>sommersault</a:t>
            </a: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: 6,6 %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400" err="1">
                <a:latin typeface="Poppins Light" panose="00000400000000000000" pitchFamily="2" charset="0"/>
                <a:cs typeface="Poppins Light" panose="00000400000000000000" pitchFamily="2" charset="0"/>
              </a:rPr>
              <a:t>dide_horse</a:t>
            </a: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: 5,3 %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climb: 5,3 %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en-US" sz="1400"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AD9F2F85-622F-98A4-9858-C2C3CB7504A3}"/>
              </a:ext>
            </a:extLst>
          </p:cNvPr>
          <p:cNvSpPr txBox="1"/>
          <p:nvPr/>
        </p:nvSpPr>
        <p:spPr>
          <a:xfrm>
            <a:off x="3994942" y="2134455"/>
            <a:ext cx="312419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it-IT" sz="1400" err="1">
                <a:latin typeface="Poppins Medium" panose="00000600000000000000" pitchFamily="2" charset="0"/>
                <a:cs typeface="Poppins Medium" panose="00000600000000000000" pitchFamily="2" charset="0"/>
              </a:rPr>
              <a:t>Temporal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 net</a:t>
            </a:r>
            <a:r>
              <a:rPr lang="en-US" sz="1400" b="1">
                <a:latin typeface="Poppins Light" panose="00000400000000000000" pitchFamily="2" charset="0"/>
                <a:cs typeface="Poppins Light" panose="00000400000000000000" pitchFamily="2" charset="0"/>
              </a:rPr>
              <a:t>: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golf: 66,3 %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climb: 6,1 %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handstand: 5,0 %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walk: 2,0 %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pick: 2,0 %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en-US" sz="1400"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  <p:sp>
        <p:nvSpPr>
          <p:cNvPr id="7" name="CasellaDiTesto 7">
            <a:extLst>
              <a:ext uri="{FF2B5EF4-FFF2-40B4-BE49-F238E27FC236}">
                <a16:creationId xmlns:a16="http://schemas.microsoft.com/office/drawing/2014/main" id="{7FF0526D-1872-0E55-12FB-8334E10ADAAC}"/>
              </a:ext>
            </a:extLst>
          </p:cNvPr>
          <p:cNvSpPr txBox="1"/>
          <p:nvPr/>
        </p:nvSpPr>
        <p:spPr>
          <a:xfrm>
            <a:off x="716409" y="478736"/>
            <a:ext cx="80200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Models </a:t>
            </a:r>
            <a:r>
              <a:rPr lang="en-US" sz="280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prediction</a:t>
            </a:r>
            <a:r>
              <a:rPr lang="it-IT" sz="280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 on </a:t>
            </a:r>
            <a:r>
              <a:rPr lang="it-IT" sz="2800" err="1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integral</a:t>
            </a:r>
            <a:r>
              <a:rPr lang="it-IT" sz="280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 video (</a:t>
            </a:r>
            <a:r>
              <a:rPr lang="it-IT" sz="2800" err="1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example</a:t>
            </a:r>
            <a:r>
              <a:rPr lang="it-IT" sz="280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)</a:t>
            </a:r>
          </a:p>
        </p:txBody>
      </p:sp>
      <p:cxnSp>
        <p:nvCxnSpPr>
          <p:cNvPr id="12" name="Connettore diritto 3">
            <a:extLst>
              <a:ext uri="{FF2B5EF4-FFF2-40B4-BE49-F238E27FC236}">
                <a16:creationId xmlns:a16="http://schemas.microsoft.com/office/drawing/2014/main" id="{443F4C5D-E827-CF0C-04CC-9A170B584AA9}"/>
              </a:ext>
            </a:extLst>
          </p:cNvPr>
          <p:cNvCxnSpPr>
            <a:cxnSpLocks/>
          </p:cNvCxnSpPr>
          <p:nvPr/>
        </p:nvCxnSpPr>
        <p:spPr>
          <a:xfrm>
            <a:off x="796232" y="1071151"/>
            <a:ext cx="7280968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2616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73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video>
              <p:cMediaNode vol="80000">
                <p:cTn id="2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255939F2-133E-BF61-573C-09C74B12D7DC}"/>
              </a:ext>
            </a:extLst>
          </p:cNvPr>
          <p:cNvSpPr txBox="1"/>
          <p:nvPr/>
        </p:nvSpPr>
        <p:spPr>
          <a:xfrm>
            <a:off x="704847" y="2024061"/>
            <a:ext cx="9573686" cy="4001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en-US" sz="1400">
                <a:latin typeface="Poppins Medium" panose="00000600000000000000" pitchFamily="2" charset="0"/>
                <a:cs typeface="Poppins Medium" panose="00000600000000000000" pitchFamily="2" charset="0"/>
              </a:rPr>
              <a:t>Best method</a:t>
            </a: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:</a:t>
            </a:r>
          </a:p>
          <a:p>
            <a:pPr marL="742950" lvl="1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1400" err="1">
                <a:latin typeface="Poppins Light" panose="00000400000000000000" pitchFamily="2" charset="0"/>
                <a:cs typeface="Poppins Light" panose="00000400000000000000" pitchFamily="2" charset="0"/>
              </a:rPr>
              <a:t>ResNet</a:t>
            </a: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 (accuracy: </a:t>
            </a:r>
            <a:r>
              <a:rPr lang="en-US" sz="1400">
                <a:latin typeface="Poppins Medium" panose="00000600000000000000" pitchFamily="2" charset="0"/>
                <a:cs typeface="Poppins Medium" panose="00000600000000000000" pitchFamily="2" charset="0"/>
              </a:rPr>
              <a:t>45,0%</a:t>
            </a: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 , top 5 accuracy: </a:t>
            </a:r>
            <a:r>
              <a:rPr lang="en-US" sz="1400">
                <a:latin typeface="Poppins Medium" panose="00000600000000000000" pitchFamily="2" charset="0"/>
                <a:cs typeface="Poppins Medium" panose="00000600000000000000" pitchFamily="2" charset="0"/>
              </a:rPr>
              <a:t>78,5%</a:t>
            </a: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)</a:t>
            </a:r>
            <a:endParaRPr lang="en-US" sz="1400"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marL="742950" lvl="1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Possibly the two-stream CNN in case of steady or stabilized videos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Possible causes of </a:t>
            </a:r>
            <a:r>
              <a:rPr lang="en-US" sz="1400">
                <a:latin typeface="Poppins Medium" panose="00000600000000000000" pitchFamily="2" charset="0"/>
                <a:cs typeface="Poppins Medium" panose="00000600000000000000" pitchFamily="2" charset="0"/>
              </a:rPr>
              <a:t>low accuracy:</a:t>
            </a:r>
          </a:p>
          <a:p>
            <a:pPr marL="742950" lvl="1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1400">
                <a:latin typeface="Poppins Medium" panose="00000600000000000000" pitchFamily="2" charset="0"/>
                <a:cs typeface="Poppins Medium" panose="00000600000000000000" pitchFamily="2" charset="0"/>
              </a:rPr>
              <a:t>Dataset:</a:t>
            </a:r>
          </a:p>
          <a:p>
            <a:pPr marL="1200150" lvl="2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Nuisances (camera motion, scenes cuts, low quality videos)</a:t>
            </a:r>
          </a:p>
          <a:p>
            <a:pPr marL="1200150" lvl="2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Limited number of individual videos (6849 clips extracted from 1407 videos)</a:t>
            </a:r>
          </a:p>
          <a:p>
            <a:pPr marL="1200150" lvl="2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Short action duration compared to video length (can be missed during the sampling phase)</a:t>
            </a:r>
          </a:p>
          <a:p>
            <a:pPr marL="742950" lvl="1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1400">
                <a:latin typeface="Poppins Medium" panose="00000600000000000000" pitchFamily="2" charset="0"/>
                <a:cs typeface="Poppins Medium" panose="00000600000000000000" pitchFamily="2" charset="0"/>
              </a:rPr>
              <a:t>Models:</a:t>
            </a:r>
          </a:p>
          <a:p>
            <a:pPr marL="1200150" lvl="2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Not optimal training parameters</a:t>
            </a:r>
          </a:p>
          <a:p>
            <a:pPr marL="1200150" lvl="2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Too many weights compared to data (first model)</a:t>
            </a:r>
          </a:p>
        </p:txBody>
      </p:sp>
      <p:sp>
        <p:nvSpPr>
          <p:cNvPr id="7" name="CasellaDiTesto 7">
            <a:extLst>
              <a:ext uri="{FF2B5EF4-FFF2-40B4-BE49-F238E27FC236}">
                <a16:creationId xmlns:a16="http://schemas.microsoft.com/office/drawing/2014/main" id="{11E43074-8E69-19F1-5000-3F9A92C6DA50}"/>
              </a:ext>
            </a:extLst>
          </p:cNvPr>
          <p:cNvSpPr txBox="1"/>
          <p:nvPr/>
        </p:nvSpPr>
        <p:spPr>
          <a:xfrm>
            <a:off x="704849" y="533400"/>
            <a:ext cx="80200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err="1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Final</a:t>
            </a:r>
            <a:r>
              <a:rPr lang="it-IT" sz="280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 </a:t>
            </a:r>
            <a:r>
              <a:rPr lang="it-IT" sz="2800" err="1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evaluation</a:t>
            </a:r>
            <a:endParaRPr lang="it-IT" sz="2800"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cxnSp>
        <p:nvCxnSpPr>
          <p:cNvPr id="10" name="Connettore diritto 3">
            <a:extLst>
              <a:ext uri="{FF2B5EF4-FFF2-40B4-BE49-F238E27FC236}">
                <a16:creationId xmlns:a16="http://schemas.microsoft.com/office/drawing/2014/main" id="{9B28B19E-259B-B787-DE44-35B7FD878269}"/>
              </a:ext>
            </a:extLst>
          </p:cNvPr>
          <p:cNvCxnSpPr>
            <a:cxnSpLocks/>
          </p:cNvCxnSpPr>
          <p:nvPr/>
        </p:nvCxnSpPr>
        <p:spPr>
          <a:xfrm>
            <a:off x="796232" y="1071151"/>
            <a:ext cx="2539635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03357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>
            <a:extLst>
              <a:ext uri="{FF2B5EF4-FFF2-40B4-BE49-F238E27FC236}">
                <a16:creationId xmlns:a16="http://schemas.microsoft.com/office/drawing/2014/main" id="{89B91983-B758-4281-AC68-D9F7AB480AD9}"/>
              </a:ext>
            </a:extLst>
          </p:cNvPr>
          <p:cNvSpPr txBox="1"/>
          <p:nvPr/>
        </p:nvSpPr>
        <p:spPr>
          <a:xfrm>
            <a:off x="704849" y="549275"/>
            <a:ext cx="101060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Bibliografia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D13A722D-E148-4971-82F3-1C191AFD95ED}"/>
              </a:ext>
            </a:extLst>
          </p:cNvPr>
          <p:cNvSpPr txBox="1"/>
          <p:nvPr/>
        </p:nvSpPr>
        <p:spPr>
          <a:xfrm>
            <a:off x="688197" y="1955969"/>
            <a:ext cx="11104532" cy="4452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en-US" sz="1400">
                <a:effectLst/>
                <a:latin typeface="Poppins Light" panose="00000400000000000000" pitchFamily="2" charset="0"/>
                <a:ea typeface="Times New Roman" panose="02020603050405020304" pitchFamily="18" charset="0"/>
                <a:cs typeface="Poppins Light" panose="00000400000000000000" pitchFamily="2" charset="0"/>
              </a:rPr>
              <a:t>Kuehne, Hildegard, et al. "HMDB: a large video database for human motion recognition." 2011 International conference on computer vision. IEEE, 2011.</a:t>
            </a:r>
          </a:p>
          <a:p>
            <a:pPr marL="285750" indent="-285750">
              <a:lnSpc>
                <a:spcPct val="150000"/>
              </a:lnSpc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en-US" sz="1400">
                <a:effectLst/>
                <a:latin typeface="Poppins Light" panose="00000400000000000000" pitchFamily="2" charset="0"/>
                <a:ea typeface="Times New Roman" panose="02020603050405020304" pitchFamily="18" charset="0"/>
                <a:cs typeface="Poppins Light" panose="00000400000000000000" pitchFamily="2" charset="0"/>
              </a:rPr>
              <a:t>Wang, Lei, and Piotr </a:t>
            </a:r>
            <a:r>
              <a:rPr lang="en-US" sz="1400" err="1">
                <a:effectLst/>
                <a:latin typeface="Poppins Light" panose="00000400000000000000" pitchFamily="2" charset="0"/>
                <a:ea typeface="Times New Roman" panose="02020603050405020304" pitchFamily="18" charset="0"/>
                <a:cs typeface="Poppins Light" panose="00000400000000000000" pitchFamily="2" charset="0"/>
              </a:rPr>
              <a:t>Koniusz</a:t>
            </a:r>
            <a:r>
              <a:rPr lang="en-US" sz="1400">
                <a:effectLst/>
                <a:latin typeface="Poppins Light" panose="00000400000000000000" pitchFamily="2" charset="0"/>
                <a:ea typeface="Times New Roman" panose="02020603050405020304" pitchFamily="18" charset="0"/>
                <a:cs typeface="Poppins Light" panose="00000400000000000000" pitchFamily="2" charset="0"/>
              </a:rPr>
              <a:t>. "Self-supervising action recognition by statistical moment and subspace descriptors." Proceedings of the 29th ACM International Conference on Multimedia (2021.)</a:t>
            </a:r>
          </a:p>
          <a:p>
            <a:pPr marL="285750" indent="-285750">
              <a:lnSpc>
                <a:spcPct val="150000"/>
              </a:lnSpc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en-US" sz="1400" err="1">
                <a:latin typeface="Poppins Light" panose="00000400000000000000" pitchFamily="50" charset="0"/>
                <a:cs typeface="Poppins Light" panose="00000400000000000000" pitchFamily="50" charset="0"/>
              </a:rPr>
              <a:t>Simonyan</a:t>
            </a:r>
            <a:r>
              <a:rPr lang="en-US" sz="1400">
                <a:latin typeface="Poppins Light" panose="00000400000000000000" pitchFamily="50" charset="0"/>
                <a:cs typeface="Poppins Light" panose="00000400000000000000" pitchFamily="50" charset="0"/>
              </a:rPr>
              <a:t>, Karen, and Andrew Zisserman. "Two-stream convolutional networks for action recognition in videos." Advances in neural information processing systems 27 (2014).</a:t>
            </a:r>
          </a:p>
          <a:p>
            <a:pPr marL="285750" indent="-285750">
              <a:lnSpc>
                <a:spcPct val="150000"/>
              </a:lnSpc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en-US" sz="1400">
                <a:latin typeface="Poppins Light" panose="00000400000000000000" pitchFamily="50" charset="0"/>
                <a:cs typeface="Poppins Light" panose="00000400000000000000" pitchFamily="50" charset="0"/>
              </a:rPr>
              <a:t>Wang, </a:t>
            </a:r>
            <a:r>
              <a:rPr lang="en-US" sz="1400" err="1">
                <a:latin typeface="Poppins Light" panose="00000400000000000000" pitchFamily="50" charset="0"/>
                <a:cs typeface="Poppins Light" panose="00000400000000000000" pitchFamily="50" charset="0"/>
              </a:rPr>
              <a:t>Limin</a:t>
            </a:r>
            <a:r>
              <a:rPr lang="en-US" sz="1400">
                <a:latin typeface="Poppins Light" panose="00000400000000000000" pitchFamily="50" charset="0"/>
                <a:cs typeface="Poppins Light" panose="00000400000000000000" pitchFamily="50" charset="0"/>
              </a:rPr>
              <a:t>, et al. "Temporal segment networks: Towards good practices for deep action recognition." European conference on computer vision. Springer, Cham, (2016).</a:t>
            </a:r>
          </a:p>
          <a:p>
            <a:pPr marL="285750" indent="-285750">
              <a:lnSpc>
                <a:spcPct val="150000"/>
              </a:lnSpc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it-IT" sz="1400" err="1">
                <a:latin typeface="Poppins Light" panose="00000400000000000000" pitchFamily="50" charset="0"/>
                <a:cs typeface="Poppins Light" panose="00000400000000000000" pitchFamily="50" charset="0"/>
              </a:rPr>
              <a:t>Sargano</a:t>
            </a:r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, Allah </a:t>
            </a:r>
            <a:r>
              <a:rPr lang="it-IT" sz="1400" err="1">
                <a:latin typeface="Poppins Light" panose="00000400000000000000" pitchFamily="50" charset="0"/>
                <a:cs typeface="Poppins Light" panose="00000400000000000000" pitchFamily="50" charset="0"/>
              </a:rPr>
              <a:t>Bux</a:t>
            </a:r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, </a:t>
            </a:r>
            <a:r>
              <a:rPr lang="it-IT" sz="1400" err="1">
                <a:latin typeface="Poppins Light" panose="00000400000000000000" pitchFamily="50" charset="0"/>
                <a:cs typeface="Poppins Light" panose="00000400000000000000" pitchFamily="50" charset="0"/>
              </a:rPr>
              <a:t>Plamen</a:t>
            </a:r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 </a:t>
            </a:r>
            <a:r>
              <a:rPr lang="it-IT" sz="1400" err="1">
                <a:latin typeface="Poppins Light" panose="00000400000000000000" pitchFamily="50" charset="0"/>
                <a:cs typeface="Poppins Light" panose="00000400000000000000" pitchFamily="50" charset="0"/>
              </a:rPr>
              <a:t>Angelov</a:t>
            </a:r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, and </a:t>
            </a:r>
            <a:r>
              <a:rPr lang="it-IT" sz="1400" err="1">
                <a:latin typeface="Poppins Light" panose="00000400000000000000" pitchFamily="50" charset="0"/>
                <a:cs typeface="Poppins Light" panose="00000400000000000000" pitchFamily="50" charset="0"/>
              </a:rPr>
              <a:t>Zulfiqar</a:t>
            </a:r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 Habib. "A </a:t>
            </a:r>
            <a:r>
              <a:rPr lang="it-IT" sz="1400" err="1">
                <a:latin typeface="Poppins Light" panose="00000400000000000000" pitchFamily="50" charset="0"/>
                <a:cs typeface="Poppins Light" panose="00000400000000000000" pitchFamily="50" charset="0"/>
              </a:rPr>
              <a:t>comprehensive</a:t>
            </a:r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 review on </a:t>
            </a:r>
            <a:r>
              <a:rPr lang="it-IT" sz="1400" err="1">
                <a:latin typeface="Poppins Light" panose="00000400000000000000" pitchFamily="50" charset="0"/>
                <a:cs typeface="Poppins Light" panose="00000400000000000000" pitchFamily="50" charset="0"/>
              </a:rPr>
              <a:t>handcrafted</a:t>
            </a:r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 and learning-</a:t>
            </a:r>
            <a:r>
              <a:rPr lang="it-IT" sz="1400" err="1">
                <a:latin typeface="Poppins Light" panose="00000400000000000000" pitchFamily="50" charset="0"/>
                <a:cs typeface="Poppins Light" panose="00000400000000000000" pitchFamily="50" charset="0"/>
              </a:rPr>
              <a:t>based</a:t>
            </a:r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 action </a:t>
            </a:r>
            <a:r>
              <a:rPr lang="it-IT" sz="1400" err="1">
                <a:latin typeface="Poppins Light" panose="00000400000000000000" pitchFamily="50" charset="0"/>
                <a:cs typeface="Poppins Light" panose="00000400000000000000" pitchFamily="50" charset="0"/>
              </a:rPr>
              <a:t>representation</a:t>
            </a:r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 </a:t>
            </a:r>
            <a:r>
              <a:rPr lang="it-IT" sz="1400" err="1">
                <a:latin typeface="Poppins Light" panose="00000400000000000000" pitchFamily="50" charset="0"/>
                <a:cs typeface="Poppins Light" panose="00000400000000000000" pitchFamily="50" charset="0"/>
              </a:rPr>
              <a:t>approaches</a:t>
            </a:r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 for human activity </a:t>
            </a:r>
            <a:r>
              <a:rPr lang="it-IT" sz="1400" err="1">
                <a:latin typeface="Poppins Light" panose="00000400000000000000" pitchFamily="50" charset="0"/>
                <a:cs typeface="Poppins Light" panose="00000400000000000000" pitchFamily="50" charset="0"/>
              </a:rPr>
              <a:t>recognition</a:t>
            </a:r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." </a:t>
            </a:r>
            <a:r>
              <a:rPr lang="it-IT" sz="1400" err="1">
                <a:latin typeface="Poppins Light" panose="00000400000000000000" pitchFamily="50" charset="0"/>
                <a:cs typeface="Poppins Light" panose="00000400000000000000" pitchFamily="50" charset="0"/>
              </a:rPr>
              <a:t>applied</a:t>
            </a:r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 sciences 7.1 (2017).</a:t>
            </a:r>
          </a:p>
          <a:p>
            <a:pPr marL="285750" indent="-285750" algn="just">
              <a:lnSpc>
                <a:spcPct val="150000"/>
              </a:lnSpc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en-US" sz="1400">
                <a:latin typeface="Poppins Light" panose="00000400000000000000" pitchFamily="50" charset="0"/>
                <a:cs typeface="Poppins Light" panose="00000400000000000000" pitchFamily="50" charset="0"/>
              </a:rPr>
              <a:t>Laptev, Ivan, et al. "Learning realistic human actions from movies." 2008 IEEE Conference on Computer Vision and Pattern Recognition. IEEE, (2008).</a:t>
            </a:r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51FD34F7-E331-45F9-984B-6D3860116CA5}"/>
              </a:ext>
            </a:extLst>
          </p:cNvPr>
          <p:cNvCxnSpPr>
            <a:cxnSpLocks/>
          </p:cNvCxnSpPr>
          <p:nvPr/>
        </p:nvCxnSpPr>
        <p:spPr>
          <a:xfrm>
            <a:off x="731838" y="1093263"/>
            <a:ext cx="188507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44646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>
            <a:extLst>
              <a:ext uri="{FF2B5EF4-FFF2-40B4-BE49-F238E27FC236}">
                <a16:creationId xmlns:a16="http://schemas.microsoft.com/office/drawing/2014/main" id="{89B91983-B758-4281-AC68-D9F7AB480AD9}"/>
              </a:ext>
            </a:extLst>
          </p:cNvPr>
          <p:cNvSpPr txBox="1"/>
          <p:nvPr/>
        </p:nvSpPr>
        <p:spPr>
          <a:xfrm>
            <a:off x="688197" y="560363"/>
            <a:ext cx="101060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Bibliografia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D13A722D-E148-4971-82F3-1C191AFD95ED}"/>
              </a:ext>
            </a:extLst>
          </p:cNvPr>
          <p:cNvSpPr txBox="1"/>
          <p:nvPr/>
        </p:nvSpPr>
        <p:spPr>
          <a:xfrm>
            <a:off x="688197" y="1955969"/>
            <a:ext cx="11104532" cy="1457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Zach, Christopher, Thomas </a:t>
            </a:r>
            <a:r>
              <a:rPr lang="it-IT" sz="1400" err="1">
                <a:latin typeface="Poppins Light" panose="00000400000000000000" pitchFamily="50" charset="0"/>
                <a:cs typeface="Poppins Light" panose="00000400000000000000" pitchFamily="50" charset="0"/>
              </a:rPr>
              <a:t>Pock</a:t>
            </a:r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, and Horst </a:t>
            </a:r>
            <a:r>
              <a:rPr lang="it-IT" sz="1400" err="1">
                <a:latin typeface="Poppins Light" panose="00000400000000000000" pitchFamily="50" charset="0"/>
                <a:cs typeface="Poppins Light" panose="00000400000000000000" pitchFamily="50" charset="0"/>
              </a:rPr>
              <a:t>Bischof</a:t>
            </a:r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. "A </a:t>
            </a:r>
            <a:r>
              <a:rPr lang="it-IT" sz="1400" err="1">
                <a:latin typeface="Poppins Light" panose="00000400000000000000" pitchFamily="50" charset="0"/>
                <a:cs typeface="Poppins Light" panose="00000400000000000000" pitchFamily="50" charset="0"/>
              </a:rPr>
              <a:t>duality</a:t>
            </a:r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 </a:t>
            </a:r>
            <a:r>
              <a:rPr lang="it-IT" sz="1400" err="1">
                <a:latin typeface="Poppins Light" panose="00000400000000000000" pitchFamily="50" charset="0"/>
                <a:cs typeface="Poppins Light" panose="00000400000000000000" pitchFamily="50" charset="0"/>
              </a:rPr>
              <a:t>based</a:t>
            </a:r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 </a:t>
            </a:r>
            <a:r>
              <a:rPr lang="it-IT" sz="1400" err="1">
                <a:latin typeface="Poppins Light" panose="00000400000000000000" pitchFamily="50" charset="0"/>
                <a:cs typeface="Poppins Light" panose="00000400000000000000" pitchFamily="50" charset="0"/>
              </a:rPr>
              <a:t>approach</a:t>
            </a:r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 for </a:t>
            </a:r>
            <a:r>
              <a:rPr lang="it-IT" sz="1400" err="1">
                <a:latin typeface="Poppins Light" panose="00000400000000000000" pitchFamily="50" charset="0"/>
                <a:cs typeface="Poppins Light" panose="00000400000000000000" pitchFamily="50" charset="0"/>
              </a:rPr>
              <a:t>realtime</a:t>
            </a:r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 tv-l 1 optical flow." Joint pattern </a:t>
            </a:r>
            <a:r>
              <a:rPr lang="it-IT" sz="1400" err="1">
                <a:latin typeface="Poppins Light" panose="00000400000000000000" pitchFamily="50" charset="0"/>
                <a:cs typeface="Poppins Light" panose="00000400000000000000" pitchFamily="50" charset="0"/>
              </a:rPr>
              <a:t>recognition</a:t>
            </a:r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 symposium. Springer, </a:t>
            </a:r>
            <a:r>
              <a:rPr lang="it-IT" sz="1400" err="1">
                <a:latin typeface="Poppins Light" panose="00000400000000000000" pitchFamily="50" charset="0"/>
                <a:cs typeface="Poppins Light" panose="00000400000000000000" pitchFamily="50" charset="0"/>
              </a:rPr>
              <a:t>Berlin</a:t>
            </a:r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, Heidelberg, (2007).</a:t>
            </a:r>
          </a:p>
          <a:p>
            <a:pPr marL="285750" indent="-285750">
              <a:lnSpc>
                <a:spcPct val="150000"/>
              </a:lnSpc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en-US" sz="1400" err="1">
                <a:latin typeface="Poppins Light" panose="00000400000000000000" pitchFamily="50" charset="0"/>
                <a:cs typeface="Poppins Light" panose="00000400000000000000" pitchFamily="50" charset="0"/>
              </a:rPr>
              <a:t>Karpathy</a:t>
            </a:r>
            <a:r>
              <a:rPr lang="en-US" sz="1400">
                <a:latin typeface="Poppins Light" panose="00000400000000000000" pitchFamily="50" charset="0"/>
                <a:cs typeface="Poppins Light" panose="00000400000000000000" pitchFamily="50" charset="0"/>
              </a:rPr>
              <a:t>, Andrej, et al. "Large-scale video classification with convolutional neural networks." Proceedings of the IEEE conference on Computer Vision and Pattern Recognition. (2014).</a:t>
            </a:r>
            <a:endParaRPr lang="it-IT" sz="1400">
              <a:latin typeface="Poppins Light" panose="00000400000000000000" pitchFamily="50" charset="0"/>
              <a:cs typeface="Poppins Light" panose="00000400000000000000" pitchFamily="50" charset="0"/>
            </a:endParaRPr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51FD34F7-E331-45F9-984B-6D3860116CA5}"/>
              </a:ext>
            </a:extLst>
          </p:cNvPr>
          <p:cNvCxnSpPr>
            <a:cxnSpLocks/>
          </p:cNvCxnSpPr>
          <p:nvPr/>
        </p:nvCxnSpPr>
        <p:spPr>
          <a:xfrm>
            <a:off x="731838" y="1083583"/>
            <a:ext cx="1899864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40357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>
            <a:extLst>
              <a:ext uri="{FF2B5EF4-FFF2-40B4-BE49-F238E27FC236}">
                <a16:creationId xmlns:a16="http://schemas.microsoft.com/office/drawing/2014/main" id="{89B91983-B758-4281-AC68-D9F7AB480AD9}"/>
              </a:ext>
            </a:extLst>
          </p:cNvPr>
          <p:cNvSpPr txBox="1"/>
          <p:nvPr/>
        </p:nvSpPr>
        <p:spPr>
          <a:xfrm>
            <a:off x="704849" y="549275"/>
            <a:ext cx="101060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Sitografia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D13A722D-E148-4971-82F3-1C191AFD95ED}"/>
              </a:ext>
            </a:extLst>
          </p:cNvPr>
          <p:cNvSpPr txBox="1"/>
          <p:nvPr/>
        </p:nvSpPr>
        <p:spPr>
          <a:xfrm>
            <a:off x="688196" y="1955969"/>
            <a:ext cx="11453003" cy="2647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it-IT" sz="1400" i="1">
                <a:effectLst/>
                <a:latin typeface="Poppins Light" panose="00000400000000000000" pitchFamily="2" charset="0"/>
                <a:ea typeface="Times New Roman" panose="02020603050405020304" pitchFamily="18" charset="0"/>
                <a:cs typeface="Poppins Light" panose="00000400000000000000" pitchFamily="2" charset="0"/>
              </a:rPr>
              <a:t>Serre Lab.</a:t>
            </a:r>
            <a:r>
              <a:rPr lang="it-IT" sz="1400">
                <a:effectLst/>
                <a:latin typeface="Poppins Light" panose="00000400000000000000" pitchFamily="2" charset="0"/>
                <a:ea typeface="Times New Roman" panose="02020603050405020304" pitchFamily="18" charset="0"/>
                <a:cs typeface="Poppins Light" panose="00000400000000000000" pitchFamily="2" charset="0"/>
              </a:rPr>
              <a:t> URL: </a:t>
            </a:r>
            <a:r>
              <a:rPr lang="it-IT" sz="1400">
                <a:effectLst/>
                <a:latin typeface="Poppins ExtraLight" panose="00000300000000000000" pitchFamily="2" charset="0"/>
                <a:ea typeface="Times New Roman" panose="02020603050405020304" pitchFamily="18" charset="0"/>
                <a:cs typeface="Poppins ExtraLight" panose="00000300000000000000" pitchFamily="2" charset="0"/>
                <a:hlinkClick r:id="rId2"/>
              </a:rPr>
              <a:t>https://serre-lab.clps.brown.edu/resource/hmdb-a-large-human-motion-database/</a:t>
            </a:r>
            <a:endParaRPr lang="it-IT" sz="1400">
              <a:effectLst/>
              <a:latin typeface="Poppins ExtraLight" panose="00000300000000000000" pitchFamily="2" charset="0"/>
              <a:ea typeface="Times New Roman" panose="02020603050405020304" pitchFamily="18" charset="0"/>
              <a:cs typeface="Poppins ExtraLight" panose="00000300000000000000" pitchFamily="2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>
                <a:effectLst/>
                <a:latin typeface="Poppins Light" panose="00000400000000000000" pitchFamily="2" charset="0"/>
                <a:ea typeface="Times New Roman" panose="02020603050405020304" pitchFamily="18" charset="0"/>
                <a:cs typeface="Poppins Light" panose="00000400000000000000" pitchFamily="2" charset="0"/>
              </a:rPr>
              <a:t>Introduction to Video Classification and Human Activity Recognition </a:t>
            </a:r>
            <a:r>
              <a:rPr lang="it-IT" sz="1400">
                <a:effectLst/>
                <a:latin typeface="Poppins Light" panose="00000400000000000000" pitchFamily="2" charset="0"/>
                <a:ea typeface="Times New Roman" panose="02020603050405020304" pitchFamily="18" charset="0"/>
                <a:cs typeface="Poppins Light" panose="00000400000000000000" pitchFamily="2" charset="0"/>
              </a:rPr>
              <a:t>URL: </a:t>
            </a:r>
            <a:r>
              <a:rPr lang="it-IT" sz="1400">
                <a:effectLst/>
                <a:latin typeface="Poppins ExtraLight" panose="00000300000000000000" pitchFamily="2" charset="0"/>
                <a:ea typeface="Times New Roman" panose="02020603050405020304" pitchFamily="18" charset="0"/>
                <a:cs typeface="Poppins ExtraLight" panose="00000300000000000000" pitchFamily="2" charset="0"/>
                <a:hlinkClick r:id="rId3"/>
              </a:rPr>
              <a:t>https://learnopencv.com/introduction-to-video-classification-and-human-activity-recognition/</a:t>
            </a:r>
            <a:endParaRPr lang="it-IT" sz="1400">
              <a:effectLst/>
              <a:latin typeface="Poppins ExtraLight" panose="00000300000000000000" pitchFamily="2" charset="0"/>
              <a:ea typeface="Times New Roman" panose="02020603050405020304" pitchFamily="18" charset="0"/>
              <a:cs typeface="Poppins ExtraLight" panose="00000300000000000000" pitchFamily="2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Deep Learning for Videos: A 2018 Guide to Action Recognition: </a:t>
            </a: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  <a:hlinkClick r:id="rId4"/>
              </a:rPr>
              <a:t>https://blog.qure.ai/notes/deep-learning-for-videos-action-recognition-review</a:t>
            </a:r>
            <a:endParaRPr lang="en-US" sz="1400">
              <a:latin typeface="Poppins Light" panose="00000400000000000000" pitchFamily="2" charset="0"/>
              <a:cs typeface="Poppins Light" panose="00000400000000000000" pitchFamily="2" charset="0"/>
              <a:hlinkClick r:id="rId5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HMDB-51 Benchmark (Action Recognition) </a:t>
            </a: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  <a:hlinkClick r:id="rId5"/>
              </a:rPr>
              <a:t>https://paperswithcode.com/sota/action-recognition-in-videos-on-hmdb-51</a:t>
            </a:r>
            <a:endParaRPr lang="en-US" sz="1400">
              <a:latin typeface="Poppins Light" panose="00000400000000000000" pitchFamily="2" charset="0"/>
              <a:cs typeface="Poppins Light" panose="00000400000000000000" pitchFamily="2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it-IT" sz="1400">
              <a:latin typeface="Poppins Light" panose="00000400000000000000" pitchFamily="2" charset="0"/>
              <a:cs typeface="Poppins Light" panose="00000400000000000000" pitchFamily="2" charset="0"/>
            </a:endParaRPr>
          </a:p>
          <a:p>
            <a:pPr>
              <a:lnSpc>
                <a:spcPct val="150000"/>
              </a:lnSpc>
            </a:pPr>
            <a:endParaRPr lang="it-IT" sz="1400">
              <a:effectLst/>
              <a:latin typeface="Poppins ExtraLight" panose="00000300000000000000" pitchFamily="2" charset="0"/>
              <a:ea typeface="Times New Roman" panose="02020603050405020304" pitchFamily="18" charset="0"/>
              <a:cs typeface="Poppins ExtraLight" panose="00000300000000000000" pitchFamily="2" charset="0"/>
            </a:endParaRPr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51FD34F7-E331-45F9-984B-6D3860116CA5}"/>
              </a:ext>
            </a:extLst>
          </p:cNvPr>
          <p:cNvCxnSpPr>
            <a:cxnSpLocks/>
          </p:cNvCxnSpPr>
          <p:nvPr/>
        </p:nvCxnSpPr>
        <p:spPr>
          <a:xfrm>
            <a:off x="772998" y="1134050"/>
            <a:ext cx="1795541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1088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sellaDiTesto 7">
            <a:extLst>
              <a:ext uri="{FF2B5EF4-FFF2-40B4-BE49-F238E27FC236}">
                <a16:creationId xmlns:a16="http://schemas.microsoft.com/office/drawing/2014/main" id="{A64A4EBA-EC84-D0E6-887B-BC21D785932B}"/>
              </a:ext>
            </a:extLst>
          </p:cNvPr>
          <p:cNvSpPr txBox="1"/>
          <p:nvPr/>
        </p:nvSpPr>
        <p:spPr>
          <a:xfrm>
            <a:off x="716409" y="478736"/>
            <a:ext cx="84915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Task: Human action recognition in videos</a:t>
            </a:r>
            <a:endParaRPr lang="en-GB" sz="2800" b="1" i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CasellaDiTesto 5">
            <a:extLst>
              <a:ext uri="{FF2B5EF4-FFF2-40B4-BE49-F238E27FC236}">
                <a16:creationId xmlns:a16="http://schemas.microsoft.com/office/drawing/2014/main" id="{9C09DFC7-B45B-CDBA-7BDB-D9C45C9BB3FE}"/>
              </a:ext>
            </a:extLst>
          </p:cNvPr>
          <p:cNvSpPr txBox="1"/>
          <p:nvPr/>
        </p:nvSpPr>
        <p:spPr>
          <a:xfrm>
            <a:off x="704847" y="2024062"/>
            <a:ext cx="5246691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en-US" sz="1400" dirty="0">
                <a:latin typeface="Poppins Medium" panose="00000600000000000000" pitchFamily="2" charset="0"/>
                <a:cs typeface="Poppins Medium" panose="00000600000000000000" pitchFamily="2" charset="0"/>
              </a:rPr>
              <a:t>Human Action Recognition </a:t>
            </a:r>
            <a:r>
              <a:rPr lang="en-US" sz="1400" dirty="0">
                <a:latin typeface="Poppins Light" panose="00000400000000000000" pitchFamily="2" charset="0"/>
                <a:cs typeface="Poppins Light" panose="00000400000000000000" pitchFamily="2" charset="0"/>
              </a:rPr>
              <a:t>(</a:t>
            </a:r>
            <a:r>
              <a:rPr lang="en-US" sz="1400" dirty="0">
                <a:latin typeface="Poppins Medium" panose="00000600000000000000" pitchFamily="2" charset="0"/>
                <a:cs typeface="Poppins Medium" panose="00000600000000000000" pitchFamily="2" charset="0"/>
              </a:rPr>
              <a:t>HAR</a:t>
            </a:r>
            <a:r>
              <a:rPr lang="en-US" sz="1400" dirty="0">
                <a:latin typeface="Poppins Light" panose="00000400000000000000" pitchFamily="2" charset="0"/>
                <a:cs typeface="Poppins Light" panose="00000400000000000000" pitchFamily="2" charset="0"/>
              </a:rPr>
              <a:t>)</a:t>
            </a:r>
            <a:r>
              <a:rPr lang="en-US" sz="1400" dirty="0">
                <a:latin typeface="Poppins Medium" panose="00000600000000000000" pitchFamily="2" charset="0"/>
                <a:cs typeface="Poppins Medium" panose="00000600000000000000" pitchFamily="2" charset="0"/>
              </a:rPr>
              <a:t>: time series classification </a:t>
            </a:r>
            <a:r>
              <a:rPr lang="en-US" sz="1400" dirty="0">
                <a:latin typeface="Poppins Light" panose="00000400000000000000" pitchFamily="50" charset="0"/>
                <a:cs typeface="Poppins Light" panose="00000400000000000000" pitchFamily="50" charset="0"/>
              </a:rPr>
              <a:t>problem that involves classifying an action performed by someone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en-US" sz="1400" dirty="0">
                <a:latin typeface="Poppins Medium" panose="00000600000000000000" pitchFamily="2" charset="0"/>
                <a:cs typeface="Poppins Medium" panose="00000600000000000000" pitchFamily="2" charset="0"/>
              </a:rPr>
              <a:t>Vision-based </a:t>
            </a:r>
            <a:r>
              <a:rPr lang="en-US" sz="1400" dirty="0">
                <a:latin typeface="Poppins Light" panose="00000400000000000000" pitchFamily="2" charset="0"/>
                <a:cs typeface="Poppins Light" panose="00000400000000000000" pitchFamily="2" charset="0"/>
              </a:rPr>
              <a:t>Human Action Recognition (</a:t>
            </a:r>
            <a:r>
              <a:rPr lang="en-US" sz="1400" dirty="0">
                <a:latin typeface="Poppins Medium" panose="00000600000000000000" pitchFamily="2" charset="0"/>
                <a:cs typeface="Poppins Medium" panose="00000600000000000000" pitchFamily="2" charset="0"/>
              </a:rPr>
              <a:t>V-HAR</a:t>
            </a:r>
            <a:r>
              <a:rPr lang="en-US" sz="1400" dirty="0">
                <a:latin typeface="Poppins Light" panose="00000400000000000000" pitchFamily="2" charset="0"/>
                <a:cs typeface="Poppins Light" panose="00000400000000000000" pitchFamily="2" charset="0"/>
              </a:rPr>
              <a:t>):</a:t>
            </a:r>
            <a:r>
              <a:rPr lang="en-US" sz="1400" dirty="0">
                <a:latin typeface="Poppins Medium" panose="00000600000000000000" pitchFamily="2" charset="0"/>
                <a:cs typeface="Poppins Medium" panose="00000600000000000000" pitchFamily="2" charset="0"/>
              </a:rPr>
              <a:t> </a:t>
            </a:r>
            <a:r>
              <a:rPr lang="en-US" sz="1400" dirty="0">
                <a:latin typeface="Poppins Light" panose="00000400000000000000" pitchFamily="50" charset="0"/>
                <a:cs typeface="Poppins Light" panose="00000400000000000000" pitchFamily="50" charset="0"/>
              </a:rPr>
              <a:t>classification of actions performed in </a:t>
            </a:r>
            <a:r>
              <a:rPr lang="en-US" sz="1400" dirty="0">
                <a:latin typeface="Poppins Medium" panose="00000600000000000000" pitchFamily="2" charset="0"/>
                <a:cs typeface="Poppins Medium" panose="00000600000000000000" pitchFamily="2" charset="0"/>
              </a:rPr>
              <a:t>video clips </a:t>
            </a:r>
            <a:endParaRPr lang="en-US" sz="1400" dirty="0">
              <a:latin typeface="Poppins Light" panose="00000400000000000000" pitchFamily="50" charset="0"/>
              <a:cs typeface="Poppins Light" panose="00000400000000000000" pitchFamily="50" charset="0"/>
            </a:endParaRP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en-US" sz="1400" dirty="0">
                <a:latin typeface="Poppins Medium" panose="00000600000000000000" pitchFamily="2" charset="0"/>
                <a:cs typeface="Poppins Medium" panose="00000600000000000000" pitchFamily="2" charset="0"/>
              </a:rPr>
              <a:t>Video</a:t>
            </a:r>
            <a:r>
              <a:rPr lang="en-US" sz="1400" b="1" dirty="0">
                <a:latin typeface="Poppins SemiBold" panose="00000700000000000000" pitchFamily="2" charset="0"/>
                <a:cs typeface="Poppins SemiBold" panose="00000700000000000000" pitchFamily="2" charset="0"/>
              </a:rPr>
              <a:t> </a:t>
            </a:r>
            <a:r>
              <a:rPr lang="en-US" sz="1400" dirty="0">
                <a:latin typeface="Poppins Light" panose="00000400000000000000" pitchFamily="50" charset="0"/>
                <a:cs typeface="Poppins Light" panose="00000400000000000000" pitchFamily="50" charset="0"/>
              </a:rPr>
              <a:t>classification vs </a:t>
            </a:r>
            <a:r>
              <a:rPr lang="en-US" sz="1400" dirty="0">
                <a:latin typeface="Poppins Medium" panose="00000600000000000000" pitchFamily="2" charset="0"/>
                <a:cs typeface="Poppins Medium" panose="00000600000000000000" pitchFamily="2" charset="0"/>
              </a:rPr>
              <a:t>image</a:t>
            </a:r>
            <a:r>
              <a:rPr lang="en-US" sz="1400" dirty="0">
                <a:latin typeface="Poppins Light" panose="00000400000000000000" pitchFamily="50" charset="0"/>
                <a:cs typeface="Poppins Light" panose="00000400000000000000" pitchFamily="50" charset="0"/>
              </a:rPr>
              <a:t> classification</a:t>
            </a:r>
            <a:r>
              <a:rPr lang="en-US" sz="1400" dirty="0">
                <a:latin typeface="Poppins Medium" panose="00000600000000000000" pitchFamily="2" charset="0"/>
                <a:cs typeface="Poppins Medium" panose="00000600000000000000" pitchFamily="2" charset="0"/>
              </a:rPr>
              <a:t>: </a:t>
            </a:r>
          </a:p>
          <a:p>
            <a:pPr marL="742950" lvl="1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1400" dirty="0">
                <a:latin typeface="Poppins Light" panose="00000400000000000000" pitchFamily="50" charset="0"/>
                <a:cs typeface="Poppins Light" panose="00000400000000000000" pitchFamily="50" charset="0"/>
              </a:rPr>
              <a:t>Higher </a:t>
            </a:r>
            <a:r>
              <a:rPr lang="en-US" sz="1400" dirty="0">
                <a:latin typeface="Poppins Medium" panose="00000600000000000000" pitchFamily="2" charset="0"/>
                <a:cs typeface="Poppins Medium" panose="00000600000000000000" pitchFamily="2" charset="0"/>
              </a:rPr>
              <a:t>computational cost</a:t>
            </a:r>
          </a:p>
          <a:p>
            <a:pPr marL="742950" lvl="1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1400" dirty="0">
                <a:latin typeface="Poppins Medium" panose="00000600000000000000" pitchFamily="2" charset="0"/>
                <a:cs typeface="Poppins Medium" panose="00000600000000000000" pitchFamily="2" charset="0"/>
              </a:rPr>
              <a:t>Spatial </a:t>
            </a:r>
            <a:r>
              <a:rPr lang="en-US" sz="1400" dirty="0">
                <a:latin typeface="Poppins Light" panose="00000400000000000000" pitchFamily="2" charset="0"/>
                <a:cs typeface="Poppins Light" panose="00000400000000000000" pitchFamily="2" charset="0"/>
              </a:rPr>
              <a:t>and</a:t>
            </a:r>
            <a:r>
              <a:rPr lang="en-US" sz="1400" dirty="0">
                <a:latin typeface="Poppins Medium" panose="00000600000000000000" pitchFamily="2" charset="0"/>
                <a:cs typeface="Poppins Medium" panose="00000600000000000000" pitchFamily="2" charset="0"/>
              </a:rPr>
              <a:t> temporal</a:t>
            </a:r>
            <a:r>
              <a:rPr lang="en-US" sz="1400" b="1" dirty="0">
                <a:latin typeface="Poppins Light" panose="00000400000000000000" pitchFamily="50" charset="0"/>
                <a:cs typeface="Poppins Light" panose="00000400000000000000" pitchFamily="50" charset="0"/>
              </a:rPr>
              <a:t> </a:t>
            </a:r>
            <a:r>
              <a:rPr lang="en-US" sz="1400" dirty="0">
                <a:latin typeface="Poppins Light" panose="00000400000000000000" pitchFamily="50" charset="0"/>
                <a:cs typeface="Poppins Light" panose="00000400000000000000" pitchFamily="50" charset="0"/>
              </a:rPr>
              <a:t>information</a:t>
            </a:r>
          </a:p>
          <a:p>
            <a:pPr marL="742950" lvl="1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1400" dirty="0">
                <a:latin typeface="Poppins Light" panose="00000400000000000000" pitchFamily="50" charset="0"/>
                <a:cs typeface="Poppins Light" panose="00000400000000000000" pitchFamily="50" charset="0"/>
              </a:rPr>
              <a:t>Capturing </a:t>
            </a:r>
            <a:r>
              <a:rPr lang="en-US" sz="1400" dirty="0">
                <a:latin typeface="Poppins Medium" panose="00000600000000000000" pitchFamily="2" charset="0"/>
                <a:cs typeface="Poppins Medium" panose="00000600000000000000" pitchFamily="2" charset="0"/>
              </a:rPr>
              <a:t>long spatiotemporal context 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en-US" sz="1400" dirty="0">
                <a:latin typeface="Poppins Medium" panose="00000600000000000000" pitchFamily="2" charset="0"/>
                <a:cs typeface="Poppins Medium" panose="00000600000000000000" pitchFamily="2" charset="0"/>
              </a:rPr>
              <a:t>Simple Action Recognition</a:t>
            </a:r>
            <a:r>
              <a:rPr lang="en-US" sz="1400" dirty="0">
                <a:latin typeface="Poppins Light" panose="00000400000000000000" pitchFamily="50" charset="0"/>
                <a:cs typeface="Poppins Light" panose="00000400000000000000" pitchFamily="50" charset="0"/>
              </a:rPr>
              <a:t>: model that classifies singular global actions in short video clips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34BAF8FF-96B4-DBC5-54E7-02AB5D42B7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0095" y="1431647"/>
            <a:ext cx="5287058" cy="4355202"/>
          </a:xfrm>
          <a:prstGeom prst="rect">
            <a:avLst/>
          </a:prstGeom>
        </p:spPr>
      </p:pic>
      <p:sp>
        <p:nvSpPr>
          <p:cNvPr id="10" name="CasellaDiTesto 5">
            <a:extLst>
              <a:ext uri="{FF2B5EF4-FFF2-40B4-BE49-F238E27FC236}">
                <a16:creationId xmlns:a16="http://schemas.microsoft.com/office/drawing/2014/main" id="{EFB7372C-1E2E-7474-7639-276CD5BB7EE7}"/>
              </a:ext>
            </a:extLst>
          </p:cNvPr>
          <p:cNvSpPr txBox="1"/>
          <p:nvPr/>
        </p:nvSpPr>
        <p:spPr>
          <a:xfrm>
            <a:off x="9112364" y="5209549"/>
            <a:ext cx="2347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000" dirty="0">
                <a:latin typeface="Poppins Medium" panose="00000600000000000000" pitchFamily="2" charset="0"/>
                <a:cs typeface="Poppins Medium" panose="00000600000000000000" pitchFamily="2" charset="0"/>
              </a:rPr>
              <a:t>Action: </a:t>
            </a:r>
            <a:r>
              <a:rPr lang="en-US" sz="2000" dirty="0">
                <a:solidFill>
                  <a:srgbClr val="ED7D3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waving</a:t>
            </a:r>
          </a:p>
        </p:txBody>
      </p:sp>
      <p:cxnSp>
        <p:nvCxnSpPr>
          <p:cNvPr id="11" name="Connettore diritto 3">
            <a:extLst>
              <a:ext uri="{FF2B5EF4-FFF2-40B4-BE49-F238E27FC236}">
                <a16:creationId xmlns:a16="http://schemas.microsoft.com/office/drawing/2014/main" id="{482D0346-02BB-9AE3-F35E-EC42F3FB6AC9}"/>
              </a:ext>
            </a:extLst>
          </p:cNvPr>
          <p:cNvCxnSpPr>
            <a:cxnSpLocks/>
          </p:cNvCxnSpPr>
          <p:nvPr/>
        </p:nvCxnSpPr>
        <p:spPr>
          <a:xfrm>
            <a:off x="796232" y="1071151"/>
            <a:ext cx="6645968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44048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43429917-3D26-94E8-2D4B-DE413C11B8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838" y="641475"/>
            <a:ext cx="3445134" cy="5502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1CA09A88-25B9-EFE6-3DA5-48C75014F8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3432" y="641473"/>
            <a:ext cx="3445135" cy="5502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9A38E76A-C67D-F385-1EBC-BFFDD7F31C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6547" y="641475"/>
            <a:ext cx="3445134" cy="5502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60837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C586EDFD-5C05-7737-D98A-9A5153EA8A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42905" y="643467"/>
            <a:ext cx="3495843" cy="5571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E9DDE22E-4F14-01D9-03DB-87135C205C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53253" y="643467"/>
            <a:ext cx="3495843" cy="5571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60991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sellaDiTesto 7">
            <a:extLst>
              <a:ext uri="{FF2B5EF4-FFF2-40B4-BE49-F238E27FC236}">
                <a16:creationId xmlns:a16="http://schemas.microsoft.com/office/drawing/2014/main" id="{A64A4EBA-EC84-D0E6-887B-BC21D785932B}"/>
              </a:ext>
            </a:extLst>
          </p:cNvPr>
          <p:cNvSpPr txBox="1"/>
          <p:nvPr/>
        </p:nvSpPr>
        <p:spPr>
          <a:xfrm>
            <a:off x="716409" y="478736"/>
            <a:ext cx="95986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Simple Action Recognition: Video Classification Methods</a:t>
            </a:r>
            <a:endParaRPr lang="en-GB" sz="2800" b="1" i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CasellaDiTesto 5">
            <a:extLst>
              <a:ext uri="{FF2B5EF4-FFF2-40B4-BE49-F238E27FC236}">
                <a16:creationId xmlns:a16="http://schemas.microsoft.com/office/drawing/2014/main" id="{9C09DFC7-B45B-CDBA-7BDB-D9C45C9BB3FE}"/>
              </a:ext>
            </a:extLst>
          </p:cNvPr>
          <p:cNvSpPr txBox="1"/>
          <p:nvPr/>
        </p:nvSpPr>
        <p:spPr>
          <a:xfrm>
            <a:off x="704847" y="2024061"/>
            <a:ext cx="4994968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en-US" sz="1400">
                <a:latin typeface="Poppins Medium" panose="00000600000000000000" pitchFamily="2" charset="0"/>
                <a:cs typeface="Poppins Medium" panose="00000600000000000000" pitchFamily="2" charset="0"/>
              </a:rPr>
              <a:t>Hand-crafted Features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en-US" sz="1400">
                <a:latin typeface="Poppins Medium" panose="00000600000000000000" pitchFamily="2" charset="0"/>
                <a:cs typeface="Poppins Medium" panose="00000600000000000000" pitchFamily="2" charset="0"/>
              </a:rPr>
              <a:t>Single Stream Networks</a:t>
            </a:r>
          </a:p>
          <a:p>
            <a:pPr marL="742950" lvl="1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Single-Frame CNN (2D CNN’s)</a:t>
            </a:r>
          </a:p>
          <a:p>
            <a:pPr marL="742950" lvl="1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Late Fusion / Early Fusion / Slow Fusion (2D CNN’s) </a:t>
            </a:r>
          </a:p>
          <a:p>
            <a:pPr marL="742950" lvl="1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3D ConvNet (C3D)</a:t>
            </a:r>
          </a:p>
          <a:p>
            <a:pPr marL="742950" lvl="1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CNN with LSTM’s</a:t>
            </a:r>
          </a:p>
          <a:p>
            <a:pPr marL="742950" lvl="1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Pose Detection and LSTM</a:t>
            </a:r>
            <a:endParaRPr lang="en-US" sz="1400"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en-US" sz="1400">
                <a:latin typeface="Poppins Medium" panose="00000600000000000000" pitchFamily="2" charset="0"/>
                <a:cs typeface="Poppins Medium" panose="00000600000000000000" pitchFamily="2" charset="0"/>
              </a:rPr>
              <a:t>Two Stream Networks</a:t>
            </a:r>
          </a:p>
          <a:p>
            <a:pPr marL="742950" lvl="1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Optical Flow and CNN’s</a:t>
            </a:r>
          </a:p>
          <a:p>
            <a:pPr marL="742950" lvl="1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1400" err="1">
                <a:latin typeface="Poppins Light" panose="00000400000000000000" pitchFamily="2" charset="0"/>
                <a:cs typeface="Poppins Light" panose="00000400000000000000" pitchFamily="2" charset="0"/>
              </a:rPr>
              <a:t>SlowFast</a:t>
            </a: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 Networks</a:t>
            </a:r>
          </a:p>
        </p:txBody>
      </p:sp>
      <p:cxnSp>
        <p:nvCxnSpPr>
          <p:cNvPr id="11" name="Connettore diritto 3">
            <a:extLst>
              <a:ext uri="{FF2B5EF4-FFF2-40B4-BE49-F238E27FC236}">
                <a16:creationId xmlns:a16="http://schemas.microsoft.com/office/drawing/2014/main" id="{7968F4F0-0469-19FA-BEFF-98A4C467DB00}"/>
              </a:ext>
            </a:extLst>
          </p:cNvPr>
          <p:cNvCxnSpPr>
            <a:cxnSpLocks/>
          </p:cNvCxnSpPr>
          <p:nvPr/>
        </p:nvCxnSpPr>
        <p:spPr>
          <a:xfrm>
            <a:off x="796232" y="1071151"/>
            <a:ext cx="9101747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6E036F4C-2498-323E-55BA-5C0B1897D83B}"/>
              </a:ext>
            </a:extLst>
          </p:cNvPr>
          <p:cNvSpPr txBox="1"/>
          <p:nvPr/>
        </p:nvSpPr>
        <p:spPr>
          <a:xfrm>
            <a:off x="6275388" y="2060575"/>
            <a:ext cx="6096000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Action Recognition on </a:t>
            </a:r>
            <a:r>
              <a:rPr lang="en-US" sz="1400">
                <a:latin typeface="Poppins Medium" panose="00000600000000000000" pitchFamily="2" charset="0"/>
                <a:cs typeface="Poppins Medium" panose="00000600000000000000" pitchFamily="2" charset="0"/>
              </a:rPr>
              <a:t>HMDB-51: State-of-the-Art:</a:t>
            </a:r>
          </a:p>
          <a:p>
            <a:pPr marL="742950" lvl="1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1400">
                <a:latin typeface="Poppins Light" panose="00000400000000000000" pitchFamily="50" charset="0"/>
                <a:cs typeface="Poppins Light" panose="00000400000000000000" pitchFamily="50" charset="0"/>
              </a:rPr>
              <a:t>DEEP-HAL with ODF+SDF (I3D) 2020 -&gt; </a:t>
            </a:r>
            <a:r>
              <a:rPr lang="en-US" sz="1400">
                <a:latin typeface="Poppins Medium" panose="00000600000000000000" pitchFamily="2" charset="0"/>
                <a:cs typeface="Poppins Medium" panose="00000600000000000000" pitchFamily="2" charset="0"/>
              </a:rPr>
              <a:t>87.56%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BAF6321B-747D-B441-45B5-E2AEA9F688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5388" y="3181372"/>
            <a:ext cx="5482101" cy="3197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7071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5">
            <a:extLst>
              <a:ext uri="{FF2B5EF4-FFF2-40B4-BE49-F238E27FC236}">
                <a16:creationId xmlns:a16="http://schemas.microsoft.com/office/drawing/2014/main" id="{78411BEA-4091-B9F9-7C68-476F9CBB7663}"/>
              </a:ext>
            </a:extLst>
          </p:cNvPr>
          <p:cNvSpPr txBox="1"/>
          <p:nvPr/>
        </p:nvSpPr>
        <p:spPr>
          <a:xfrm>
            <a:off x="704847" y="2024062"/>
            <a:ext cx="5105403" cy="326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6766 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annotated clips 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it-IT" sz="1400" err="1">
                <a:latin typeface="Poppins Light" panose="00000400000000000000" pitchFamily="50" charset="0"/>
                <a:cs typeface="Poppins Light" panose="00000400000000000000" pitchFamily="50" charset="0"/>
              </a:rPr>
              <a:t>Different</a:t>
            </a:r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 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sources</a:t>
            </a:r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: </a:t>
            </a:r>
            <a:r>
              <a:rPr lang="it-IT" sz="1400" err="1">
                <a:latin typeface="Poppins Light" panose="00000400000000000000" pitchFamily="50" charset="0"/>
                <a:cs typeface="Poppins Light" panose="00000400000000000000" pitchFamily="50" charset="0"/>
              </a:rPr>
              <a:t>Youtube</a:t>
            </a:r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, Google </a:t>
            </a:r>
            <a:r>
              <a:rPr lang="it-IT" sz="1400" err="1">
                <a:latin typeface="Poppins Light" panose="00000400000000000000" pitchFamily="50" charset="0"/>
                <a:cs typeface="Poppins Light" panose="00000400000000000000" pitchFamily="50" charset="0"/>
              </a:rPr>
              <a:t>videos</a:t>
            </a:r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, movies. 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51 </a:t>
            </a:r>
            <a:r>
              <a:rPr lang="it-IT" sz="1400" err="1">
                <a:latin typeface="Poppins Medium" panose="00000600000000000000" pitchFamily="2" charset="0"/>
                <a:cs typeface="Poppins Medium" panose="00000600000000000000" pitchFamily="2" charset="0"/>
              </a:rPr>
              <a:t>categories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 </a:t>
            </a:r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with a minimum of 101 clips per action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Categories</a:t>
            </a:r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 grouped in </a:t>
            </a:r>
            <a:r>
              <a:rPr lang="it-IT" sz="1400" err="1">
                <a:latin typeface="Poppins Medium" panose="00000600000000000000" pitchFamily="2" charset="0"/>
                <a:cs typeface="Poppins Medium" panose="00000600000000000000" pitchFamily="2" charset="0"/>
              </a:rPr>
              <a:t>five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 </a:t>
            </a:r>
            <a:r>
              <a:rPr lang="it-IT" sz="1400" err="1">
                <a:latin typeface="Poppins Medium" panose="00000600000000000000" pitchFamily="2" charset="0"/>
                <a:cs typeface="Poppins Medium" panose="00000600000000000000" pitchFamily="2" charset="0"/>
              </a:rPr>
              <a:t>types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: </a:t>
            </a:r>
          </a:p>
          <a:p>
            <a:pPr marL="742950" lvl="1" indent="-285750" fontAlgn="base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General </a:t>
            </a:r>
            <a:r>
              <a:rPr lang="it-IT" sz="1400" err="1">
                <a:latin typeface="Poppins Medium" panose="00000600000000000000" pitchFamily="2" charset="0"/>
                <a:cs typeface="Poppins Medium" panose="00000600000000000000" pitchFamily="2" charset="0"/>
              </a:rPr>
              <a:t>facial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 actions</a:t>
            </a:r>
          </a:p>
          <a:p>
            <a:pPr marL="742950" lvl="1" indent="-285750" fontAlgn="base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it-IT" sz="1400" err="1">
                <a:latin typeface="Poppins Medium" panose="00000600000000000000" pitchFamily="2" charset="0"/>
                <a:cs typeface="Poppins Medium" panose="00000600000000000000" pitchFamily="2" charset="0"/>
              </a:rPr>
              <a:t>Facial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 actions 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with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 object manipulation </a:t>
            </a:r>
          </a:p>
          <a:p>
            <a:pPr marL="742950" lvl="1" indent="-285750" fontAlgn="base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General 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body </a:t>
            </a:r>
            <a:r>
              <a:rPr lang="it-IT" sz="1400" err="1">
                <a:latin typeface="Poppins Medium" panose="00000600000000000000" pitchFamily="2" charset="0"/>
                <a:cs typeface="Poppins Medium" panose="00000600000000000000" pitchFamily="2" charset="0"/>
              </a:rPr>
              <a:t>movements</a:t>
            </a:r>
            <a:endParaRPr lang="it-IT" sz="1400"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marL="742950" lvl="1" indent="-285750" fontAlgn="base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Body </a:t>
            </a:r>
            <a:r>
              <a:rPr lang="it-IT" sz="1400" err="1">
                <a:latin typeface="Poppins Medium" panose="00000600000000000000" pitchFamily="2" charset="0"/>
                <a:cs typeface="Poppins Medium" panose="00000600000000000000" pitchFamily="2" charset="0"/>
              </a:rPr>
              <a:t>movements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 with </a:t>
            </a:r>
            <a:r>
              <a:rPr lang="it-IT" sz="1400" err="1">
                <a:latin typeface="Poppins Medium" panose="00000600000000000000" pitchFamily="2" charset="0"/>
                <a:cs typeface="Poppins Medium" panose="00000600000000000000" pitchFamily="2" charset="0"/>
              </a:rPr>
              <a:t>object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 </a:t>
            </a:r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interaction</a:t>
            </a:r>
          </a:p>
          <a:p>
            <a:pPr marL="742950" lvl="1" indent="-285750" fontAlgn="base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Body </a:t>
            </a:r>
            <a:r>
              <a:rPr lang="it-IT" sz="1400" err="1">
                <a:latin typeface="Poppins Medium" panose="00000600000000000000" pitchFamily="2" charset="0"/>
                <a:cs typeface="Poppins Medium" panose="00000600000000000000" pitchFamily="2" charset="0"/>
              </a:rPr>
              <a:t>movements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 for human interaction</a:t>
            </a:r>
          </a:p>
        </p:txBody>
      </p:sp>
      <p:sp>
        <p:nvSpPr>
          <p:cNvPr id="6" name="CasellaDiTesto 7">
            <a:extLst>
              <a:ext uri="{FF2B5EF4-FFF2-40B4-BE49-F238E27FC236}">
                <a16:creationId xmlns:a16="http://schemas.microsoft.com/office/drawing/2014/main" id="{F85A61CC-31FF-D7C8-02CD-BFBB5577F937}"/>
              </a:ext>
            </a:extLst>
          </p:cNvPr>
          <p:cNvSpPr txBox="1"/>
          <p:nvPr/>
        </p:nvSpPr>
        <p:spPr>
          <a:xfrm>
            <a:off x="716409" y="478736"/>
            <a:ext cx="110584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HMDB51: A Large Video Database for Human Motion Recognition</a:t>
            </a:r>
            <a:endParaRPr lang="en-GB" sz="2800" b="1" i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10" name="Connettore diritto 3">
            <a:extLst>
              <a:ext uri="{FF2B5EF4-FFF2-40B4-BE49-F238E27FC236}">
                <a16:creationId xmlns:a16="http://schemas.microsoft.com/office/drawing/2014/main" id="{DE125231-2BDE-25B6-674D-347352F8E33A}"/>
              </a:ext>
            </a:extLst>
          </p:cNvPr>
          <p:cNvCxnSpPr>
            <a:cxnSpLocks/>
          </p:cNvCxnSpPr>
          <p:nvPr/>
        </p:nvCxnSpPr>
        <p:spPr>
          <a:xfrm>
            <a:off x="796232" y="1071151"/>
            <a:ext cx="1063828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3" name="Immagine 2">
            <a:extLst>
              <a:ext uri="{FF2B5EF4-FFF2-40B4-BE49-F238E27FC236}">
                <a16:creationId xmlns:a16="http://schemas.microsoft.com/office/drawing/2014/main" id="{1F7255EF-2560-E123-019D-16ADE731F1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105058"/>
            <a:ext cx="5338512" cy="4258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3239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7">
            <a:extLst>
              <a:ext uri="{FF2B5EF4-FFF2-40B4-BE49-F238E27FC236}">
                <a16:creationId xmlns:a16="http://schemas.microsoft.com/office/drawing/2014/main" id="{5C8CB19B-09D5-BEE4-3BC3-74B2CDBB73C1}"/>
              </a:ext>
            </a:extLst>
          </p:cNvPr>
          <p:cNvSpPr txBox="1"/>
          <p:nvPr/>
        </p:nvSpPr>
        <p:spPr>
          <a:xfrm>
            <a:off x="716409" y="478736"/>
            <a:ext cx="80200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HMDB51: Data Exploration</a:t>
            </a:r>
          </a:p>
        </p:txBody>
      </p:sp>
      <p:sp>
        <p:nvSpPr>
          <p:cNvPr id="9" name="CasellaDiTesto 5">
            <a:extLst>
              <a:ext uri="{FF2B5EF4-FFF2-40B4-BE49-F238E27FC236}">
                <a16:creationId xmlns:a16="http://schemas.microsoft.com/office/drawing/2014/main" id="{0160BF26-C6E0-24E7-2065-6C030F2B6D89}"/>
              </a:ext>
            </a:extLst>
          </p:cNvPr>
          <p:cNvSpPr txBox="1"/>
          <p:nvPr/>
        </p:nvSpPr>
        <p:spPr>
          <a:xfrm>
            <a:off x="704846" y="2024062"/>
            <a:ext cx="5570541" cy="458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Additional 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meta information</a:t>
            </a:r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:</a:t>
            </a:r>
          </a:p>
          <a:p>
            <a:pPr marL="800100" lvl="1" indent="-342900">
              <a:spcAft>
                <a:spcPts val="1200"/>
              </a:spcAft>
              <a:buFont typeface="+mj-lt"/>
              <a:buAutoNum type="alphaLcParenR"/>
            </a:pP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Visible</a:t>
            </a:r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 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body parts / occlusions</a:t>
            </a:r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: full, upper, lower, head</a:t>
            </a:r>
          </a:p>
          <a:p>
            <a:pPr marL="800100" lvl="1" indent="-342900">
              <a:spcAft>
                <a:spcPts val="1200"/>
              </a:spcAft>
              <a:buFont typeface="+mj-lt"/>
              <a:buAutoNum type="alphaLcParenR"/>
            </a:pP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Camera motion: </a:t>
            </a:r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motion or static</a:t>
            </a:r>
          </a:p>
          <a:p>
            <a:pPr marL="800100" lvl="1" indent="-342900">
              <a:spcAft>
                <a:spcPts val="1200"/>
              </a:spcAft>
              <a:buFont typeface="+mj-lt"/>
              <a:buAutoNum type="alphaLcParenR"/>
            </a:pP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Camera viewpoint: </a:t>
            </a:r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front, back, left, right</a:t>
            </a:r>
          </a:p>
          <a:p>
            <a:pPr marL="800100" lvl="1" indent="-342900">
              <a:spcAft>
                <a:spcPts val="1200"/>
              </a:spcAft>
              <a:buFont typeface="+mj-lt"/>
              <a:buAutoNum type="alphaLcParenR"/>
            </a:pP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Video quality: </a:t>
            </a:r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good, medium or bad</a:t>
            </a:r>
          </a:p>
          <a:p>
            <a:pPr marL="742950" lvl="1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Number of people </a:t>
            </a:r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involved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Video 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normalization:</a:t>
            </a:r>
          </a:p>
          <a:p>
            <a:pPr marL="742950" lvl="1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1400">
                <a:latin typeface="Poppins Medium" panose="00000600000000000000" pitchFamily="2" charset="0"/>
                <a:cs typeface="Poppins Medium" panose="00000600000000000000" pitchFamily="2" charset="0"/>
              </a:rPr>
              <a:t>Height</a:t>
            </a:r>
            <a:r>
              <a:rPr lang="en-US" sz="1400">
                <a:latin typeface="Poppins Light" panose="00000400000000000000" pitchFamily="50" charset="0"/>
                <a:cs typeface="Poppins Light" panose="00000400000000000000" pitchFamily="50" charset="0"/>
              </a:rPr>
              <a:t> of all the frames is scaled to </a:t>
            </a:r>
            <a:r>
              <a:rPr lang="en-US" sz="1400">
                <a:latin typeface="Poppins Medium" panose="00000600000000000000" pitchFamily="2" charset="0"/>
                <a:cs typeface="Poppins Medium" panose="00000600000000000000" pitchFamily="2" charset="0"/>
              </a:rPr>
              <a:t>240</a:t>
            </a:r>
            <a:r>
              <a:rPr lang="en-US" sz="1400">
                <a:latin typeface="Poppins Light" panose="00000400000000000000" pitchFamily="50" charset="0"/>
                <a:cs typeface="Poppins Light" panose="00000400000000000000" pitchFamily="50" charset="0"/>
              </a:rPr>
              <a:t> pixels</a:t>
            </a:r>
          </a:p>
          <a:p>
            <a:pPr marL="742950" lvl="1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1400">
                <a:latin typeface="Poppins Medium" panose="00000600000000000000" pitchFamily="2" charset="0"/>
                <a:cs typeface="Poppins Medium" panose="00000600000000000000" pitchFamily="2" charset="0"/>
              </a:rPr>
              <a:t>Width</a:t>
            </a:r>
            <a:r>
              <a:rPr lang="en-US" sz="1400">
                <a:latin typeface="Poppins Light" panose="00000400000000000000" pitchFamily="50" charset="0"/>
                <a:cs typeface="Poppins Light" panose="00000400000000000000" pitchFamily="50" charset="0"/>
              </a:rPr>
              <a:t> is scaled to maintain aspect ratio</a:t>
            </a:r>
          </a:p>
          <a:p>
            <a:pPr marL="742950" lvl="1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1400">
                <a:latin typeface="Poppins Light" panose="00000400000000000000" pitchFamily="50" charset="0"/>
                <a:cs typeface="Poppins Light" panose="00000400000000000000" pitchFamily="50" charset="0"/>
              </a:rPr>
              <a:t>Frame rate of </a:t>
            </a:r>
            <a:r>
              <a:rPr lang="en-US" sz="1400">
                <a:latin typeface="Poppins Medium" panose="00000600000000000000" pitchFamily="2" charset="0"/>
                <a:cs typeface="Poppins Medium" panose="00000600000000000000" pitchFamily="2" charset="0"/>
              </a:rPr>
              <a:t>30 fps</a:t>
            </a:r>
          </a:p>
          <a:p>
            <a:pPr lvl="1">
              <a:spcAft>
                <a:spcPts val="1200"/>
              </a:spcAft>
            </a:pPr>
            <a:endParaRPr lang="it-IT" sz="1400" b="1">
              <a:latin typeface="Poppins Light" panose="00000400000000000000" pitchFamily="50" charset="0"/>
              <a:cs typeface="Poppins Light" panose="00000400000000000000" pitchFamily="50" charset="0"/>
            </a:endParaRPr>
          </a:p>
          <a:p>
            <a:pPr>
              <a:spcAft>
                <a:spcPts val="1200"/>
              </a:spcAft>
            </a:pPr>
            <a:endParaRPr lang="it-IT" sz="1400" b="1">
              <a:latin typeface="Poppins Light" panose="00000400000000000000" pitchFamily="50" charset="0"/>
              <a:cs typeface="Poppins Light" panose="00000400000000000000" pitchFamily="50" charset="0"/>
            </a:endParaRPr>
          </a:p>
        </p:txBody>
      </p:sp>
      <p:cxnSp>
        <p:nvCxnSpPr>
          <p:cNvPr id="13" name="Connettore diritto 3">
            <a:extLst>
              <a:ext uri="{FF2B5EF4-FFF2-40B4-BE49-F238E27FC236}">
                <a16:creationId xmlns:a16="http://schemas.microsoft.com/office/drawing/2014/main" id="{8595862A-CB49-6F8D-8E8A-0D5A545FD558}"/>
              </a:ext>
            </a:extLst>
          </p:cNvPr>
          <p:cNvCxnSpPr>
            <a:cxnSpLocks/>
          </p:cNvCxnSpPr>
          <p:nvPr/>
        </p:nvCxnSpPr>
        <p:spPr>
          <a:xfrm>
            <a:off x="796232" y="1071151"/>
            <a:ext cx="4353284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4" name="Immagine 3">
            <a:extLst>
              <a:ext uri="{FF2B5EF4-FFF2-40B4-BE49-F238E27FC236}">
                <a16:creationId xmlns:a16="http://schemas.microsoft.com/office/drawing/2014/main" id="{1E85F4D6-0FF8-FA9D-7631-DF41A57FAC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9290" y="2024062"/>
            <a:ext cx="5220873" cy="2488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1407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DAC8CB1F-6B48-D395-BAAB-986BB2FBB9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0463" y="2024064"/>
            <a:ext cx="1866639" cy="1390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D1973125-E23F-83B0-DEF8-1A18635085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1341" y="3471916"/>
            <a:ext cx="1865796" cy="1389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6A489FA5-A277-23D3-4146-8F24FA7C73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0463" y="4919116"/>
            <a:ext cx="1872481" cy="1389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F63A835A-0BFF-049F-DD48-C4134C4A52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5564" y="2927070"/>
            <a:ext cx="1608436" cy="1206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B30FE39C-8FDB-8DE3-CDB4-108F674CEB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1048" y="4185428"/>
            <a:ext cx="1602952" cy="1202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91C6E69E-8A04-3A4A-4398-1873026544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5355" y="2927070"/>
            <a:ext cx="1608436" cy="1202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>
            <a:extLst>
              <a:ext uri="{FF2B5EF4-FFF2-40B4-BE49-F238E27FC236}">
                <a16:creationId xmlns:a16="http://schemas.microsoft.com/office/drawing/2014/main" id="{A5D03708-DFAE-EDC1-B96F-CDC63205F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0840" y="4185428"/>
            <a:ext cx="1602951" cy="1202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599DC43-C448-D0D5-56D4-123E2117C4E3}"/>
              </a:ext>
            </a:extLst>
          </p:cNvPr>
          <p:cNvSpPr/>
          <p:nvPr/>
        </p:nvSpPr>
        <p:spPr>
          <a:xfrm>
            <a:off x="6114449" y="1956864"/>
            <a:ext cx="2159000" cy="2922642"/>
          </a:xfrm>
          <a:prstGeom prst="roundRect">
            <a:avLst>
              <a:gd name="adj" fmla="val 10107"/>
            </a:avLst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D811A65-36EA-4893-F9DC-58D5585C0F0F}"/>
              </a:ext>
            </a:extLst>
          </p:cNvPr>
          <p:cNvSpPr/>
          <p:nvPr/>
        </p:nvSpPr>
        <p:spPr>
          <a:xfrm>
            <a:off x="6074117" y="3434121"/>
            <a:ext cx="2159000" cy="2922642"/>
          </a:xfrm>
          <a:prstGeom prst="roundRect">
            <a:avLst>
              <a:gd name="adj" fmla="val 10107"/>
            </a:avLst>
          </a:prstGeom>
          <a:noFill/>
          <a:ln w="2857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A6069CC-F6CB-7076-D655-8101DDB9EA49}"/>
              </a:ext>
            </a:extLst>
          </p:cNvPr>
          <p:cNvCxnSpPr>
            <a:cxnSpLocks/>
          </p:cNvCxnSpPr>
          <p:nvPr/>
        </p:nvCxnSpPr>
        <p:spPr>
          <a:xfrm>
            <a:off x="8266604" y="3395887"/>
            <a:ext cx="469900" cy="0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B98785D-C479-EFB9-D5FC-BD40E52A35A5}"/>
              </a:ext>
            </a:extLst>
          </p:cNvPr>
          <p:cNvCxnSpPr>
            <a:cxnSpLocks/>
          </p:cNvCxnSpPr>
          <p:nvPr/>
        </p:nvCxnSpPr>
        <p:spPr>
          <a:xfrm>
            <a:off x="8237682" y="4868863"/>
            <a:ext cx="527744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asellaDiTesto 7">
            <a:extLst>
              <a:ext uri="{FF2B5EF4-FFF2-40B4-BE49-F238E27FC236}">
                <a16:creationId xmlns:a16="http://schemas.microsoft.com/office/drawing/2014/main" id="{8DC6957C-79CC-3C80-D725-44DCFA3A1A22}"/>
              </a:ext>
            </a:extLst>
          </p:cNvPr>
          <p:cNvSpPr txBox="1"/>
          <p:nvPr/>
        </p:nvSpPr>
        <p:spPr>
          <a:xfrm>
            <a:off x="716409" y="478736"/>
            <a:ext cx="80200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Data </a:t>
            </a:r>
            <a:r>
              <a:rPr lang="it-IT" sz="2800" err="1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Preparation</a:t>
            </a:r>
            <a:endParaRPr lang="it-IT" sz="2800"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cxnSp>
        <p:nvCxnSpPr>
          <p:cNvPr id="22" name="Connettore diritto 3">
            <a:extLst>
              <a:ext uri="{FF2B5EF4-FFF2-40B4-BE49-F238E27FC236}">
                <a16:creationId xmlns:a16="http://schemas.microsoft.com/office/drawing/2014/main" id="{363FA260-073B-0F46-973D-3D563AB0F487}"/>
              </a:ext>
            </a:extLst>
          </p:cNvPr>
          <p:cNvCxnSpPr>
            <a:cxnSpLocks/>
          </p:cNvCxnSpPr>
          <p:nvPr/>
        </p:nvCxnSpPr>
        <p:spPr>
          <a:xfrm>
            <a:off x="796232" y="1071151"/>
            <a:ext cx="2751301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4" name="CasellaDiTesto 5">
            <a:extLst>
              <a:ext uri="{FF2B5EF4-FFF2-40B4-BE49-F238E27FC236}">
                <a16:creationId xmlns:a16="http://schemas.microsoft.com/office/drawing/2014/main" id="{55AE2A44-D8D1-81A1-723E-43659D064951}"/>
              </a:ext>
            </a:extLst>
          </p:cNvPr>
          <p:cNvSpPr txBox="1"/>
          <p:nvPr/>
        </p:nvSpPr>
        <p:spPr>
          <a:xfrm>
            <a:off x="704847" y="2024063"/>
            <a:ext cx="5466556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Training</a:t>
            </a:r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 (70 clip/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class) and 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test</a:t>
            </a:r>
            <a:r>
              <a:rPr lang="it-IT" sz="1400" b="1">
                <a:latin typeface="Poppins Light" panose="00000400000000000000" pitchFamily="50" charset="0"/>
                <a:cs typeface="Poppins Light" panose="00000400000000000000" pitchFamily="50" charset="0"/>
              </a:rPr>
              <a:t> </a:t>
            </a:r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(30 clip/class) split</a:t>
            </a:r>
            <a:endParaRPr lang="it-IT" sz="1400">
              <a:latin typeface="Poppins Light" panose="00000400000000000000" pitchFamily="2" charset="0"/>
              <a:cs typeface="Poppins Light" panose="00000400000000000000" pitchFamily="2" charset="0"/>
            </a:endParaRPr>
          </a:p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Frame extraction 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(625775 total frames)</a:t>
            </a:r>
          </a:p>
          <a:p>
            <a:pPr marL="342900" indent="-342900" defTabSz="914400">
              <a:lnSpc>
                <a:spcPct val="100000"/>
              </a:lnSpc>
              <a:spcAft>
                <a:spcPts val="1200"/>
              </a:spcAft>
              <a:buFont typeface="+mj-lt"/>
              <a:buAutoNum type="arabicPeriod"/>
            </a:pP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Dense Optical Flow extraction</a:t>
            </a:r>
          </a:p>
          <a:p>
            <a:pPr marL="800100" lvl="1" indent="-34290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2 consecutive frames</a:t>
            </a:r>
          </a:p>
          <a:p>
            <a:pPr marL="800100" lvl="1" indent="-34290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Dual TV-L1 Optical Flow</a:t>
            </a:r>
          </a:p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Sampling</a:t>
            </a:r>
          </a:p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Data </a:t>
            </a:r>
            <a:r>
              <a:rPr lang="it-IT" sz="1400" err="1">
                <a:latin typeface="Poppins Medium" panose="00000600000000000000" pitchFamily="2" charset="0"/>
                <a:cs typeface="Poppins Medium" panose="00000600000000000000" pitchFamily="2" charset="0"/>
              </a:rPr>
              <a:t>augmentation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 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on frames &amp; optical flows:</a:t>
            </a:r>
          </a:p>
          <a:p>
            <a:pPr marL="731520" lvl="1" indent="-28575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Random 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Horizontal flip 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(50% probability)</a:t>
            </a:r>
          </a:p>
          <a:p>
            <a:pPr marL="731520" lvl="1" indent="-28575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Random 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Crop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 (224x224)</a:t>
            </a:r>
          </a:p>
          <a:p>
            <a:pPr marL="731520" lvl="1" indent="-28575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Random 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Rotation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 (0.15)</a:t>
            </a:r>
          </a:p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Centering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, 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scaling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 and 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Resizing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 (224x224)</a:t>
            </a:r>
            <a:endParaRPr lang="it-IT" sz="1400">
              <a:latin typeface="Poppins Medium" panose="00000600000000000000" pitchFamily="2" charset="0"/>
              <a:cs typeface="Poppins Medium" panose="00000600000000000000" pitchFamily="2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D4D2431-D6C7-7BA5-115D-4EC41DBEB14B}"/>
              </a:ext>
            </a:extLst>
          </p:cNvPr>
          <p:cNvSpPr txBox="1"/>
          <p:nvPr/>
        </p:nvSpPr>
        <p:spPr>
          <a:xfrm>
            <a:off x="10847538" y="2534516"/>
            <a:ext cx="812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/>
              <a:t>Y flow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CA06DBF-89AF-879F-E332-EDD44502AD7E}"/>
              </a:ext>
            </a:extLst>
          </p:cNvPr>
          <p:cNvSpPr txBox="1"/>
          <p:nvPr/>
        </p:nvSpPr>
        <p:spPr>
          <a:xfrm>
            <a:off x="9211977" y="2534516"/>
            <a:ext cx="767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/>
              <a:t>X flow</a:t>
            </a:r>
          </a:p>
        </p:txBody>
      </p:sp>
    </p:spTree>
    <p:extLst>
      <p:ext uri="{BB962C8B-B14F-4D97-AF65-F5344CB8AC3E}">
        <p14:creationId xmlns:p14="http://schemas.microsoft.com/office/powerpoint/2010/main" val="25373452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AA68662E-4F83-7150-3285-D8120A9D22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752" b="-158"/>
          <a:stretch/>
        </p:blipFill>
        <p:spPr>
          <a:xfrm>
            <a:off x="6240462" y="2020359"/>
            <a:ext cx="5315031" cy="2896434"/>
          </a:xfrm>
          <a:prstGeom prst="rect">
            <a:avLst/>
          </a:prstGeom>
        </p:spPr>
      </p:pic>
      <p:sp>
        <p:nvSpPr>
          <p:cNvPr id="7" name="CasellaDiTesto 7">
            <a:extLst>
              <a:ext uri="{FF2B5EF4-FFF2-40B4-BE49-F238E27FC236}">
                <a16:creationId xmlns:a16="http://schemas.microsoft.com/office/drawing/2014/main" id="{B10B4D49-3108-0A12-4966-B3414CEBC3A3}"/>
              </a:ext>
            </a:extLst>
          </p:cNvPr>
          <p:cNvSpPr txBox="1"/>
          <p:nvPr/>
        </p:nvSpPr>
        <p:spPr>
          <a:xfrm>
            <a:off x="716409" y="478736"/>
            <a:ext cx="80200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First approach: CNN single frame classification</a:t>
            </a:r>
            <a:endParaRPr lang="it-IT" sz="2800"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cxnSp>
        <p:nvCxnSpPr>
          <p:cNvPr id="8" name="Connettore diritto 3">
            <a:extLst>
              <a:ext uri="{FF2B5EF4-FFF2-40B4-BE49-F238E27FC236}">
                <a16:creationId xmlns:a16="http://schemas.microsoft.com/office/drawing/2014/main" id="{B8DC4716-4A5C-5C6B-DDE4-77D1D7F9FC28}"/>
              </a:ext>
            </a:extLst>
          </p:cNvPr>
          <p:cNvCxnSpPr>
            <a:cxnSpLocks/>
          </p:cNvCxnSpPr>
          <p:nvPr/>
        </p:nvCxnSpPr>
        <p:spPr>
          <a:xfrm>
            <a:off x="796232" y="1071151"/>
            <a:ext cx="7399501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" name="CasellaDiTesto 5">
            <a:extLst>
              <a:ext uri="{FF2B5EF4-FFF2-40B4-BE49-F238E27FC236}">
                <a16:creationId xmlns:a16="http://schemas.microsoft.com/office/drawing/2014/main" id="{61080297-231B-21CA-DA07-F0D1DB1DC64F}"/>
              </a:ext>
            </a:extLst>
          </p:cNvPr>
          <p:cNvSpPr txBox="1"/>
          <p:nvPr/>
        </p:nvSpPr>
        <p:spPr>
          <a:xfrm>
            <a:off x="699291" y="2020359"/>
            <a:ext cx="5541171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91440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Architecture</a:t>
            </a:r>
          </a:p>
          <a:p>
            <a:pPr marL="742950" lvl="1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it-IT" sz="1400" err="1">
                <a:latin typeface="Poppins Light" panose="00000400000000000000" pitchFamily="2" charset="0"/>
                <a:cs typeface="Poppins Light" panose="00000400000000000000" pitchFamily="2" charset="0"/>
              </a:rPr>
              <a:t>Convolutional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it-IT" sz="1400" err="1">
                <a:latin typeface="Poppins Light" panose="00000400000000000000" pitchFamily="2" charset="0"/>
                <a:cs typeface="Poppins Light" panose="00000400000000000000" pitchFamily="2" charset="0"/>
              </a:rPr>
              <a:t>Neural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 Network</a:t>
            </a:r>
          </a:p>
          <a:p>
            <a:pPr marL="742950" lvl="1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17 frames per video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it-IT" sz="1400" err="1">
                <a:latin typeface="Poppins Medium" panose="00000600000000000000" pitchFamily="2" charset="0"/>
                <a:cs typeface="Poppins Medium" panose="00000600000000000000" pitchFamily="2" charset="0"/>
              </a:rPr>
              <a:t>Layers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:</a:t>
            </a:r>
          </a:p>
          <a:p>
            <a:pPr marL="742950" lvl="1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it-IT" sz="1400" err="1">
                <a:latin typeface="Poppins Light" panose="00000400000000000000" pitchFamily="2" charset="0"/>
                <a:cs typeface="Poppins Light" panose="00000400000000000000" pitchFamily="2" charset="0"/>
              </a:rPr>
              <a:t>Preprocessing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 (224 x 224 x 3)</a:t>
            </a:r>
          </a:p>
          <a:p>
            <a:pPr marL="742950" lvl="1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Convolutional2D (activation: </a:t>
            </a:r>
            <a:r>
              <a:rPr lang="it-IT" sz="1400" err="1">
                <a:latin typeface="Poppins Light" panose="00000400000000000000" pitchFamily="2" charset="0"/>
                <a:cs typeface="Poppins Light" panose="00000400000000000000" pitchFamily="2" charset="0"/>
              </a:rPr>
              <a:t>Relu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)</a:t>
            </a:r>
          </a:p>
          <a:p>
            <a:pPr marL="742950" lvl="1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Zero </a:t>
            </a:r>
            <a:r>
              <a:rPr lang="it-IT" sz="1400" err="1">
                <a:latin typeface="Poppins Light" panose="00000400000000000000" pitchFamily="2" charset="0"/>
                <a:cs typeface="Poppins Light" panose="00000400000000000000" pitchFamily="2" charset="0"/>
              </a:rPr>
              <a:t>padding</a:t>
            </a:r>
            <a:endParaRPr lang="it-IT" sz="1400">
              <a:latin typeface="Poppins Light" panose="00000400000000000000" pitchFamily="2" charset="0"/>
              <a:cs typeface="Poppins Light" panose="00000400000000000000" pitchFamily="2" charset="0"/>
            </a:endParaRPr>
          </a:p>
          <a:p>
            <a:pPr marL="742950" lvl="1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Batch </a:t>
            </a:r>
            <a:r>
              <a:rPr lang="it-IT" sz="1400" err="1">
                <a:latin typeface="Poppins Light" panose="00000400000000000000" pitchFamily="2" charset="0"/>
                <a:cs typeface="Poppins Light" panose="00000400000000000000" pitchFamily="2" charset="0"/>
              </a:rPr>
              <a:t>normalization</a:t>
            </a:r>
            <a:endParaRPr lang="it-IT" sz="1400">
              <a:latin typeface="Poppins Light" panose="00000400000000000000" pitchFamily="2" charset="0"/>
              <a:cs typeface="Poppins Light" panose="00000400000000000000" pitchFamily="2" charset="0"/>
            </a:endParaRPr>
          </a:p>
          <a:p>
            <a:pPr marL="742950" lvl="1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it-IT" sz="1400" err="1">
                <a:latin typeface="Poppins Light" panose="00000400000000000000" pitchFamily="2" charset="0"/>
                <a:cs typeface="Poppins Light" panose="00000400000000000000" pitchFamily="2" charset="0"/>
              </a:rPr>
              <a:t>MaxPooling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 (pool size: 3x3, stride: 2) </a:t>
            </a:r>
          </a:p>
          <a:p>
            <a:pPr marL="742950" lvl="1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Dense (dropout: 0.5, activation: </a:t>
            </a:r>
            <a:r>
              <a:rPr lang="it-IT" sz="1400" err="1">
                <a:latin typeface="Poppins Light" panose="00000400000000000000" pitchFamily="2" charset="0"/>
                <a:cs typeface="Poppins Light" panose="00000400000000000000" pitchFamily="2" charset="0"/>
              </a:rPr>
              <a:t>ReLu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, </a:t>
            </a:r>
            <a:r>
              <a:rPr lang="it-IT" sz="1400" err="1">
                <a:latin typeface="Poppins Light" panose="00000400000000000000" pitchFamily="2" charset="0"/>
                <a:cs typeface="Poppins Light" panose="00000400000000000000" pitchFamily="2" charset="0"/>
              </a:rPr>
              <a:t>Softmax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22574620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 descr="Immagine che contiene tavolo&#10;&#10;Descrizione generata automaticamente">
            <a:extLst>
              <a:ext uri="{FF2B5EF4-FFF2-40B4-BE49-F238E27FC236}">
                <a16:creationId xmlns:a16="http://schemas.microsoft.com/office/drawing/2014/main" id="{ED0DE85C-932D-DE87-EDB9-A5DBDD5861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8228" y="1642418"/>
            <a:ext cx="4002644" cy="4182781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EB76ADBD-08DB-AFA6-D913-6946AB7A33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802" y="1785821"/>
            <a:ext cx="3569677" cy="4107765"/>
          </a:xfrm>
          <a:prstGeom prst="rect">
            <a:avLst/>
          </a:prstGeom>
        </p:spPr>
      </p:pic>
      <p:cxnSp>
        <p:nvCxnSpPr>
          <p:cNvPr id="29" name="Connettore diritto 28">
            <a:extLst>
              <a:ext uri="{FF2B5EF4-FFF2-40B4-BE49-F238E27FC236}">
                <a16:creationId xmlns:a16="http://schemas.microsoft.com/office/drawing/2014/main" id="{6BBB5BB7-A171-EB49-5190-7D209D457A5C}"/>
              </a:ext>
            </a:extLst>
          </p:cNvPr>
          <p:cNvCxnSpPr>
            <a:stCxn id="9" idx="2"/>
          </p:cNvCxnSpPr>
          <p:nvPr/>
        </p:nvCxnSpPr>
        <p:spPr>
          <a:xfrm flipH="1">
            <a:off x="2365640" y="5893586"/>
            <a:ext cx="1" cy="48567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Connettore diritto 30">
            <a:extLst>
              <a:ext uri="{FF2B5EF4-FFF2-40B4-BE49-F238E27FC236}">
                <a16:creationId xmlns:a16="http://schemas.microsoft.com/office/drawing/2014/main" id="{832A6402-540E-BFE0-2CEE-5BBAE0EB2EB8}"/>
              </a:ext>
            </a:extLst>
          </p:cNvPr>
          <p:cNvCxnSpPr/>
          <p:nvPr/>
        </p:nvCxnSpPr>
        <p:spPr>
          <a:xfrm>
            <a:off x="2365640" y="6379264"/>
            <a:ext cx="203494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Connettore diritto 32">
            <a:extLst>
              <a:ext uri="{FF2B5EF4-FFF2-40B4-BE49-F238E27FC236}">
                <a16:creationId xmlns:a16="http://schemas.microsoft.com/office/drawing/2014/main" id="{B2A147B8-F856-C871-5220-2B312CE0EEFB}"/>
              </a:ext>
            </a:extLst>
          </p:cNvPr>
          <p:cNvCxnSpPr>
            <a:cxnSpLocks/>
          </p:cNvCxnSpPr>
          <p:nvPr/>
        </p:nvCxnSpPr>
        <p:spPr>
          <a:xfrm flipV="1">
            <a:off x="4400582" y="1387800"/>
            <a:ext cx="0" cy="499146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Connettore diritto 38">
            <a:extLst>
              <a:ext uri="{FF2B5EF4-FFF2-40B4-BE49-F238E27FC236}">
                <a16:creationId xmlns:a16="http://schemas.microsoft.com/office/drawing/2014/main" id="{990E7921-ADBA-25D5-24F3-B0AFE59B6A49}"/>
              </a:ext>
            </a:extLst>
          </p:cNvPr>
          <p:cNvCxnSpPr>
            <a:cxnSpLocks/>
            <a:stCxn id="5" idx="0"/>
          </p:cNvCxnSpPr>
          <p:nvPr/>
        </p:nvCxnSpPr>
        <p:spPr>
          <a:xfrm flipV="1">
            <a:off x="6589550" y="1400639"/>
            <a:ext cx="0" cy="24177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Connettore diritto 40">
            <a:extLst>
              <a:ext uri="{FF2B5EF4-FFF2-40B4-BE49-F238E27FC236}">
                <a16:creationId xmlns:a16="http://schemas.microsoft.com/office/drawing/2014/main" id="{B869056C-D67C-A89C-F1F1-09CB3743C3DF}"/>
              </a:ext>
            </a:extLst>
          </p:cNvPr>
          <p:cNvCxnSpPr>
            <a:cxnSpLocks/>
          </p:cNvCxnSpPr>
          <p:nvPr/>
        </p:nvCxnSpPr>
        <p:spPr>
          <a:xfrm flipH="1">
            <a:off x="4400582" y="1387800"/>
            <a:ext cx="218049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Connettore diritto 45">
            <a:extLst>
              <a:ext uri="{FF2B5EF4-FFF2-40B4-BE49-F238E27FC236}">
                <a16:creationId xmlns:a16="http://schemas.microsoft.com/office/drawing/2014/main" id="{99A79AB2-2B43-BC17-D9CD-D41E4EACB8FA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6589550" y="5825199"/>
            <a:ext cx="0" cy="55406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Connettore diritto 47">
            <a:extLst>
              <a:ext uri="{FF2B5EF4-FFF2-40B4-BE49-F238E27FC236}">
                <a16:creationId xmlns:a16="http://schemas.microsoft.com/office/drawing/2014/main" id="{1F9B50EE-4B26-CA38-663E-0FD4F07CE317}"/>
              </a:ext>
            </a:extLst>
          </p:cNvPr>
          <p:cNvCxnSpPr/>
          <p:nvPr/>
        </p:nvCxnSpPr>
        <p:spPr>
          <a:xfrm>
            <a:off x="6581075" y="6379264"/>
            <a:ext cx="221155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Connettore diritto 61">
            <a:extLst>
              <a:ext uri="{FF2B5EF4-FFF2-40B4-BE49-F238E27FC236}">
                <a16:creationId xmlns:a16="http://schemas.microsoft.com/office/drawing/2014/main" id="{AD9AF609-DD6E-B0EF-7886-704CCFF7CF44}"/>
              </a:ext>
            </a:extLst>
          </p:cNvPr>
          <p:cNvCxnSpPr>
            <a:cxnSpLocks/>
          </p:cNvCxnSpPr>
          <p:nvPr/>
        </p:nvCxnSpPr>
        <p:spPr>
          <a:xfrm>
            <a:off x="8792633" y="1387800"/>
            <a:ext cx="145732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Connettore diritto 64">
            <a:extLst>
              <a:ext uri="{FF2B5EF4-FFF2-40B4-BE49-F238E27FC236}">
                <a16:creationId xmlns:a16="http://schemas.microsoft.com/office/drawing/2014/main" id="{F9A5CD40-999D-CC44-9B19-C2D38BF52EF6}"/>
              </a:ext>
            </a:extLst>
          </p:cNvPr>
          <p:cNvCxnSpPr>
            <a:cxnSpLocks/>
            <a:endCxn id="4" idx="0"/>
          </p:cNvCxnSpPr>
          <p:nvPr/>
        </p:nvCxnSpPr>
        <p:spPr>
          <a:xfrm>
            <a:off x="10233024" y="1387800"/>
            <a:ext cx="4381" cy="28702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Picture 3" descr="Timeline&#10;&#10;Description automatically generated">
            <a:extLst>
              <a:ext uri="{FF2B5EF4-FFF2-40B4-BE49-F238E27FC236}">
                <a16:creationId xmlns:a16="http://schemas.microsoft.com/office/drawing/2014/main" id="{10966222-42AD-2792-356F-2F9C5E54896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975"/>
          <a:stretch/>
        </p:blipFill>
        <p:spPr>
          <a:xfrm>
            <a:off x="8528349" y="1674825"/>
            <a:ext cx="3451980" cy="3632937"/>
          </a:xfrm>
          <a:prstGeom prst="rect">
            <a:avLst/>
          </a:prstGeom>
        </p:spPr>
      </p:pic>
      <p:cxnSp>
        <p:nvCxnSpPr>
          <p:cNvPr id="50" name="Connettore diritto 49">
            <a:extLst>
              <a:ext uri="{FF2B5EF4-FFF2-40B4-BE49-F238E27FC236}">
                <a16:creationId xmlns:a16="http://schemas.microsoft.com/office/drawing/2014/main" id="{707CD9C4-C299-3B50-A67D-ED3842FE941D}"/>
              </a:ext>
            </a:extLst>
          </p:cNvPr>
          <p:cNvCxnSpPr/>
          <p:nvPr/>
        </p:nvCxnSpPr>
        <p:spPr>
          <a:xfrm flipV="1">
            <a:off x="8792633" y="1387800"/>
            <a:ext cx="0" cy="499146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CasellaDiTesto 7">
            <a:extLst>
              <a:ext uri="{FF2B5EF4-FFF2-40B4-BE49-F238E27FC236}">
                <a16:creationId xmlns:a16="http://schemas.microsoft.com/office/drawing/2014/main" id="{230F87C3-942C-A191-3878-138CDFF4A412}"/>
              </a:ext>
            </a:extLst>
          </p:cNvPr>
          <p:cNvSpPr txBox="1"/>
          <p:nvPr/>
        </p:nvSpPr>
        <p:spPr>
          <a:xfrm>
            <a:off x="716409" y="478736"/>
            <a:ext cx="80200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First approach: CNN single frame classification</a:t>
            </a:r>
            <a:endParaRPr lang="it-IT" sz="2800"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cxnSp>
        <p:nvCxnSpPr>
          <p:cNvPr id="13" name="Connettore diritto 3">
            <a:extLst>
              <a:ext uri="{FF2B5EF4-FFF2-40B4-BE49-F238E27FC236}">
                <a16:creationId xmlns:a16="http://schemas.microsoft.com/office/drawing/2014/main" id="{31217498-DAE6-4924-E9BA-80C975EBA0F1}"/>
              </a:ext>
            </a:extLst>
          </p:cNvPr>
          <p:cNvCxnSpPr>
            <a:cxnSpLocks/>
          </p:cNvCxnSpPr>
          <p:nvPr/>
        </p:nvCxnSpPr>
        <p:spPr>
          <a:xfrm>
            <a:off x="796232" y="1071151"/>
            <a:ext cx="7399501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81331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asellaDiTesto 5">
            <a:extLst>
              <a:ext uri="{FF2B5EF4-FFF2-40B4-BE49-F238E27FC236}">
                <a16:creationId xmlns:a16="http://schemas.microsoft.com/office/drawing/2014/main" id="{61080297-231B-21CA-DA07-F0D1DB1DC64F}"/>
              </a:ext>
            </a:extLst>
          </p:cNvPr>
          <p:cNvSpPr txBox="1"/>
          <p:nvPr/>
        </p:nvSpPr>
        <p:spPr>
          <a:xfrm>
            <a:off x="699292" y="2020359"/>
            <a:ext cx="5123658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91440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First </a:t>
            </a:r>
            <a:r>
              <a:rPr lang="it-IT" sz="1400" err="1">
                <a:latin typeface="Poppins Medium" panose="00000600000000000000" pitchFamily="2" charset="0"/>
                <a:cs typeface="Poppins Medium" panose="00000600000000000000" pitchFamily="2" charset="0"/>
              </a:rPr>
              <a:t>train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:</a:t>
            </a:r>
          </a:p>
          <a:p>
            <a:pPr marL="742950" lvl="1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it-IT" sz="1400" err="1">
                <a:latin typeface="Poppins Light" panose="00000400000000000000" pitchFamily="2" charset="0"/>
                <a:cs typeface="Poppins Light" panose="00000400000000000000" pitchFamily="2" charset="0"/>
              </a:rPr>
              <a:t>Validation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it-IT" sz="1400" err="1">
                <a:latin typeface="Poppins Light" panose="00000400000000000000" pitchFamily="2" charset="0"/>
                <a:cs typeface="Poppins Light" panose="00000400000000000000" pitchFamily="2" charset="0"/>
              </a:rPr>
              <a:t>loss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: 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13.73</a:t>
            </a:r>
          </a:p>
          <a:p>
            <a:pPr marL="742950" lvl="1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Top 1 </a:t>
            </a:r>
            <a:r>
              <a:rPr lang="it-IT" sz="1400" err="1">
                <a:latin typeface="Poppins Light" panose="00000400000000000000" pitchFamily="2" charset="0"/>
                <a:cs typeface="Poppins Light" panose="00000400000000000000" pitchFamily="2" charset="0"/>
              </a:rPr>
              <a:t>accuracy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: 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6.6%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Best </a:t>
            </a:r>
            <a:r>
              <a:rPr lang="it-IT" sz="1400" err="1">
                <a:latin typeface="Poppins Medium" panose="00000600000000000000" pitchFamily="2" charset="0"/>
                <a:cs typeface="Poppins Medium" panose="00000600000000000000" pitchFamily="2" charset="0"/>
              </a:rPr>
              <a:t>train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:</a:t>
            </a:r>
          </a:p>
          <a:p>
            <a:pPr marL="742950" lvl="1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it-IT" sz="1400" err="1">
                <a:latin typeface="Poppins Light" panose="00000400000000000000" pitchFamily="2" charset="0"/>
                <a:cs typeface="Poppins Light" panose="00000400000000000000" pitchFamily="2" charset="0"/>
              </a:rPr>
              <a:t>Validation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it-IT" sz="1400" err="1">
                <a:latin typeface="Poppins Light" panose="00000400000000000000" pitchFamily="2" charset="0"/>
                <a:cs typeface="Poppins Light" panose="00000400000000000000" pitchFamily="2" charset="0"/>
              </a:rPr>
              <a:t>loss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: 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4.74</a:t>
            </a:r>
          </a:p>
          <a:p>
            <a:pPr marL="742950" lvl="1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Top 1 </a:t>
            </a:r>
            <a:r>
              <a:rPr lang="it-IT" sz="1400" err="1">
                <a:latin typeface="Poppins Light" panose="00000400000000000000" pitchFamily="2" charset="0"/>
                <a:cs typeface="Poppins Light" panose="00000400000000000000" pitchFamily="2" charset="0"/>
              </a:rPr>
              <a:t>accuracy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: 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12.1%</a:t>
            </a:r>
          </a:p>
          <a:p>
            <a:pPr marL="742950" lvl="1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Top 5 </a:t>
            </a:r>
            <a:r>
              <a:rPr lang="it-IT" sz="1400" err="1">
                <a:latin typeface="Poppins Light" panose="00000400000000000000" pitchFamily="2" charset="0"/>
                <a:cs typeface="Poppins Light" panose="00000400000000000000" pitchFamily="2" charset="0"/>
              </a:rPr>
              <a:t>accuracy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: 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34.4%</a:t>
            </a:r>
          </a:p>
        </p:txBody>
      </p:sp>
      <p:graphicFrame>
        <p:nvGraphicFramePr>
          <p:cNvPr id="2" name="Tabella 5">
            <a:extLst>
              <a:ext uri="{FF2B5EF4-FFF2-40B4-BE49-F238E27FC236}">
                <a16:creationId xmlns:a16="http://schemas.microsoft.com/office/drawing/2014/main" id="{4A519CE3-1A1A-42C2-805F-2E0C2CA4B7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565797"/>
              </p:ext>
            </p:extLst>
          </p:nvPr>
        </p:nvGraphicFramePr>
        <p:xfrm>
          <a:off x="885294" y="5164965"/>
          <a:ext cx="10574869" cy="1159635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793258">
                  <a:extLst>
                    <a:ext uri="{9D8B030D-6E8A-4147-A177-3AD203B41FA5}">
                      <a16:colId xmlns:a16="http://schemas.microsoft.com/office/drawing/2014/main" val="4168522184"/>
                    </a:ext>
                  </a:extLst>
                </a:gridCol>
                <a:gridCol w="1397373">
                  <a:extLst>
                    <a:ext uri="{9D8B030D-6E8A-4147-A177-3AD203B41FA5}">
                      <a16:colId xmlns:a16="http://schemas.microsoft.com/office/drawing/2014/main" val="2132198363"/>
                    </a:ext>
                  </a:extLst>
                </a:gridCol>
                <a:gridCol w="1397373">
                  <a:extLst>
                    <a:ext uri="{9D8B030D-6E8A-4147-A177-3AD203B41FA5}">
                      <a16:colId xmlns:a16="http://schemas.microsoft.com/office/drawing/2014/main" val="25453743"/>
                    </a:ext>
                  </a:extLst>
                </a:gridCol>
                <a:gridCol w="1397373">
                  <a:extLst>
                    <a:ext uri="{9D8B030D-6E8A-4147-A177-3AD203B41FA5}">
                      <a16:colId xmlns:a16="http://schemas.microsoft.com/office/drawing/2014/main" val="581010313"/>
                    </a:ext>
                  </a:extLst>
                </a:gridCol>
                <a:gridCol w="1397373">
                  <a:extLst>
                    <a:ext uri="{9D8B030D-6E8A-4147-A177-3AD203B41FA5}">
                      <a16:colId xmlns:a16="http://schemas.microsoft.com/office/drawing/2014/main" val="2086792471"/>
                    </a:ext>
                  </a:extLst>
                </a:gridCol>
                <a:gridCol w="1397373">
                  <a:extLst>
                    <a:ext uri="{9D8B030D-6E8A-4147-A177-3AD203B41FA5}">
                      <a16:colId xmlns:a16="http://schemas.microsoft.com/office/drawing/2014/main" val="3261359426"/>
                    </a:ext>
                  </a:extLst>
                </a:gridCol>
                <a:gridCol w="1397373">
                  <a:extLst>
                    <a:ext uri="{9D8B030D-6E8A-4147-A177-3AD203B41FA5}">
                      <a16:colId xmlns:a16="http://schemas.microsoft.com/office/drawing/2014/main" val="4005781000"/>
                    </a:ext>
                  </a:extLst>
                </a:gridCol>
                <a:gridCol w="1397373">
                  <a:extLst>
                    <a:ext uri="{9D8B030D-6E8A-4147-A177-3AD203B41FA5}">
                      <a16:colId xmlns:a16="http://schemas.microsoft.com/office/drawing/2014/main" val="1883467898"/>
                    </a:ext>
                  </a:extLst>
                </a:gridCol>
              </a:tblGrid>
              <a:tr h="386545">
                <a:tc>
                  <a:txBody>
                    <a:bodyPr/>
                    <a:lstStyle/>
                    <a:p>
                      <a:endParaRPr lang="it-IT" sz="1400" b="0">
                        <a:latin typeface="Poppins Medium" panose="00000600000000000000" pitchFamily="2" charset="0"/>
                        <a:cs typeface="Poppins Medium" panose="00000600000000000000" pitchFamily="2" charset="0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b="0" err="1">
                          <a:latin typeface="Poppins Medium" panose="00000600000000000000" pitchFamily="2" charset="0"/>
                          <a:cs typeface="Poppins Medium" panose="00000600000000000000" pitchFamily="2" charset="0"/>
                        </a:rPr>
                        <a:t>Optimizer</a:t>
                      </a:r>
                      <a:endParaRPr lang="it-IT" sz="1400" b="0">
                        <a:latin typeface="Poppins Medium" panose="00000600000000000000" pitchFamily="2" charset="0"/>
                        <a:cs typeface="Poppins Medium" panose="00000600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b="0" err="1">
                          <a:latin typeface="Poppins Medium" panose="00000600000000000000" pitchFamily="2" charset="0"/>
                          <a:cs typeface="Poppins Medium" panose="00000600000000000000" pitchFamily="2" charset="0"/>
                        </a:rPr>
                        <a:t>Epochs</a:t>
                      </a:r>
                      <a:endParaRPr lang="it-IT" sz="1400" b="0">
                        <a:latin typeface="Poppins Medium" panose="00000600000000000000" pitchFamily="2" charset="0"/>
                        <a:cs typeface="Poppins Medium" panose="000006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b="0">
                          <a:latin typeface="Poppins Medium" panose="00000600000000000000" pitchFamily="2" charset="0"/>
                          <a:cs typeface="Poppins Medium" panose="00000600000000000000" pitchFamily="2" charset="0"/>
                        </a:rPr>
                        <a:t>L.R.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b="0">
                          <a:latin typeface="Poppins Medium" panose="00000600000000000000" pitchFamily="2" charset="0"/>
                          <a:cs typeface="Poppins Medium" panose="00000600000000000000" pitchFamily="2" charset="0"/>
                        </a:rPr>
                        <a:t>Batch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b="0">
                          <a:latin typeface="Poppins Medium" panose="00000600000000000000" pitchFamily="2" charset="0"/>
                          <a:cs typeface="Poppins Medium" panose="00000600000000000000" pitchFamily="2" charset="0"/>
                        </a:rPr>
                        <a:t>Train. P.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b="0">
                          <a:latin typeface="Poppins Medium" panose="00000600000000000000" pitchFamily="2" charset="0"/>
                          <a:cs typeface="Poppins Medium" panose="00000600000000000000" pitchFamily="2" charset="0"/>
                        </a:rPr>
                        <a:t>Data Aug.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b="0">
                          <a:latin typeface="Poppins Medium" panose="00000600000000000000" pitchFamily="2" charset="0"/>
                          <a:cs typeface="Poppins Medium" panose="00000600000000000000" pitchFamily="2" charset="0"/>
                        </a:rPr>
                        <a:t>Norm.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48678785"/>
                  </a:ext>
                </a:extLst>
              </a:tr>
              <a:tr h="386545">
                <a:tc>
                  <a:txBody>
                    <a:bodyPr/>
                    <a:lstStyle/>
                    <a:p>
                      <a:pPr algn="l"/>
                      <a:r>
                        <a:rPr lang="it-IT" sz="1400">
                          <a:latin typeface="Poppins Medium" panose="00000600000000000000" pitchFamily="2" charset="0"/>
                          <a:cs typeface="Poppins Medium" panose="00000600000000000000" pitchFamily="2" charset="0"/>
                        </a:rPr>
                        <a:t>First</a:t>
                      </a: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400" b="0" i="0" u="none" strike="noStrike">
                          <a:solidFill>
                            <a:srgbClr val="000000"/>
                          </a:solidFill>
                          <a:effectLst/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Adam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400" b="0" i="0" u="none" strike="noStrike">
                          <a:solidFill>
                            <a:srgbClr val="000000"/>
                          </a:solidFill>
                          <a:effectLst/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100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400" b="0" i="0" u="none" strike="noStrike">
                          <a:solidFill>
                            <a:srgbClr val="000000"/>
                          </a:solidFill>
                          <a:effectLst/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0.001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400" b="0" i="0" u="none" strike="noStrike">
                          <a:solidFill>
                            <a:srgbClr val="000000"/>
                          </a:solidFill>
                          <a:effectLst/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64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400" b="0" i="0" u="none" strike="noStrike">
                          <a:solidFill>
                            <a:srgbClr val="000000"/>
                          </a:solidFill>
                          <a:effectLst/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117,789,043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400" b="0" i="0" u="none" strike="noStrike">
                          <a:solidFill>
                            <a:srgbClr val="000000"/>
                          </a:solidFill>
                          <a:effectLst/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Resize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400" b="0" i="0" u="none" strike="noStrike">
                          <a:solidFill>
                            <a:srgbClr val="000000"/>
                          </a:solidFill>
                          <a:effectLst/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[0, 255]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920887401"/>
                  </a:ext>
                </a:extLst>
              </a:tr>
              <a:tr h="386545">
                <a:tc>
                  <a:txBody>
                    <a:bodyPr/>
                    <a:lstStyle/>
                    <a:p>
                      <a:pPr algn="l"/>
                      <a:r>
                        <a:rPr lang="it-IT" sz="1400">
                          <a:latin typeface="Poppins Medium" panose="00000600000000000000" pitchFamily="2" charset="0"/>
                          <a:cs typeface="Poppins Medium" panose="00000600000000000000" pitchFamily="2" charset="0"/>
                        </a:rPr>
                        <a:t>Best</a:t>
                      </a: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400" b="0" i="0" u="none" strike="noStrike">
                          <a:solidFill>
                            <a:srgbClr val="000000"/>
                          </a:solidFill>
                          <a:effectLst/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Adam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400" b="0" i="0" u="none" strike="noStrike">
                          <a:solidFill>
                            <a:srgbClr val="000000"/>
                          </a:solidFill>
                          <a:effectLst/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25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400" b="0" i="0" u="none" strike="noStrike">
                          <a:solidFill>
                            <a:srgbClr val="000000"/>
                          </a:solidFill>
                          <a:effectLst/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0.001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400" b="0" i="0" u="none" strike="noStrike">
                          <a:solidFill>
                            <a:srgbClr val="000000"/>
                          </a:solidFill>
                          <a:effectLst/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128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400" b="0" i="0" u="none" strike="noStrike">
                          <a:solidFill>
                            <a:srgbClr val="000000"/>
                          </a:solidFill>
                          <a:effectLst/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60,142,035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400" b="0" i="0" u="none" strike="noStrike">
                          <a:solidFill>
                            <a:srgbClr val="000000"/>
                          </a:solidFill>
                          <a:effectLst/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Flip, Rot, Crop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400" b="0" i="0" u="none" strike="noStrike">
                          <a:solidFill>
                            <a:srgbClr val="000000"/>
                          </a:solidFill>
                          <a:effectLst/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[-1, 1]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174995644"/>
                  </a:ext>
                </a:extLst>
              </a:tr>
            </a:tbl>
          </a:graphicData>
        </a:graphic>
      </p:graphicFrame>
      <p:cxnSp>
        <p:nvCxnSpPr>
          <p:cNvPr id="3" name="Connettore diritto 7">
            <a:extLst>
              <a:ext uri="{FF2B5EF4-FFF2-40B4-BE49-F238E27FC236}">
                <a16:creationId xmlns:a16="http://schemas.microsoft.com/office/drawing/2014/main" id="{6BD1E8F0-CE70-4D8E-A365-97C8C9FAA956}"/>
              </a:ext>
            </a:extLst>
          </p:cNvPr>
          <p:cNvCxnSpPr>
            <a:cxnSpLocks/>
          </p:cNvCxnSpPr>
          <p:nvPr/>
        </p:nvCxnSpPr>
        <p:spPr>
          <a:xfrm>
            <a:off x="731838" y="5164965"/>
            <a:ext cx="0" cy="1159635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3980D32D-DBFD-D3ED-FED2-0AB4E8B373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399" y="1885242"/>
            <a:ext cx="4360715" cy="2907143"/>
          </a:xfrm>
          <a:prstGeom prst="rect">
            <a:avLst/>
          </a:prstGeom>
        </p:spPr>
      </p:pic>
      <p:sp>
        <p:nvSpPr>
          <p:cNvPr id="6" name="CasellaDiTesto 7">
            <a:extLst>
              <a:ext uri="{FF2B5EF4-FFF2-40B4-BE49-F238E27FC236}">
                <a16:creationId xmlns:a16="http://schemas.microsoft.com/office/drawing/2014/main" id="{83BFF9CE-44CC-44F3-511A-A77E502DD4F2}"/>
              </a:ext>
            </a:extLst>
          </p:cNvPr>
          <p:cNvSpPr txBox="1"/>
          <p:nvPr/>
        </p:nvSpPr>
        <p:spPr>
          <a:xfrm>
            <a:off x="716409" y="478736"/>
            <a:ext cx="80200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First approach: CNN single frame classification</a:t>
            </a:r>
            <a:endParaRPr lang="it-IT" sz="2800"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cxnSp>
        <p:nvCxnSpPr>
          <p:cNvPr id="10" name="Connettore diritto 3">
            <a:extLst>
              <a:ext uri="{FF2B5EF4-FFF2-40B4-BE49-F238E27FC236}">
                <a16:creationId xmlns:a16="http://schemas.microsoft.com/office/drawing/2014/main" id="{6CF90993-02BD-90A5-6DCB-A28D2D5DC14A}"/>
              </a:ext>
            </a:extLst>
          </p:cNvPr>
          <p:cNvCxnSpPr>
            <a:cxnSpLocks/>
          </p:cNvCxnSpPr>
          <p:nvPr/>
        </p:nvCxnSpPr>
        <p:spPr>
          <a:xfrm>
            <a:off x="796232" y="1071151"/>
            <a:ext cx="7399501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071244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6EA56E6A23E99346B117EDCDE4DEEB31" ma:contentTypeVersion="14" ma:contentTypeDescription="Creare un nuovo documento." ma:contentTypeScope="" ma:versionID="53d43e6827959ae842ec52ffb424df7a">
  <xsd:schema xmlns:xsd="http://www.w3.org/2001/XMLSchema" xmlns:xs="http://www.w3.org/2001/XMLSchema" xmlns:p="http://schemas.microsoft.com/office/2006/metadata/properties" xmlns:ns3="ba2e45ca-c534-423f-a324-2b97f8d0cb62" xmlns:ns4="43377eee-72d6-4f73-973f-145e3bc1df5c" targetNamespace="http://schemas.microsoft.com/office/2006/metadata/properties" ma:root="true" ma:fieldsID="1883b001a0a91aea13e75c7f124e8708" ns3:_="" ns4:_="">
    <xsd:import namespace="ba2e45ca-c534-423f-a324-2b97f8d0cb62"/>
    <xsd:import namespace="43377eee-72d6-4f73-973f-145e3bc1df5c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Location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GenerationTime" minOccurs="0"/>
                <xsd:element ref="ns3:MediaServiceEventHashCode" minOccurs="0"/>
                <xsd:element ref="ns3:MediaLengthInSeconds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a2e45ca-c534-423f-a324-2b97f8d0cb6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OCR" ma:index="12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3" nillable="true" ma:displayName="MediaServiceLocation" ma:internalName="MediaServiceLocation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  <xsd:element name="MediaServiceAutoKeyPoints" ma:index="2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3377eee-72d6-4f73-973f-145e3bc1df5c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Condivis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Condiviso con dettagli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6" nillable="true" ma:displayName="Hash suggerimento condivisione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5E21708-079F-4F00-AC1B-0F9371839F9D}">
  <ds:schemaRefs>
    <ds:schemaRef ds:uri="43377eee-72d6-4f73-973f-145e3bc1df5c"/>
    <ds:schemaRef ds:uri="ba2e45ca-c534-423f-a324-2b97f8d0cb62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C07FF446-F82F-49F5-8904-9F32501322DC}">
  <ds:schemaRefs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43377eee-72d6-4f73-973f-145e3bc1df5c"/>
    <ds:schemaRef ds:uri="http://purl.org/dc/terms/"/>
    <ds:schemaRef ds:uri="http://purl.org/dc/dcmitype/"/>
    <ds:schemaRef ds:uri="http://schemas.microsoft.com/office/2006/metadata/properties"/>
    <ds:schemaRef ds:uri="http://schemas.microsoft.com/office/infopath/2007/PartnerControls"/>
    <ds:schemaRef ds:uri="ba2e45ca-c534-423f-a324-2b97f8d0cb62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E70E4D17-BBEA-4918-A998-852B060D7B9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</TotalTime>
  <Words>1408</Words>
  <Application>Microsoft Office PowerPoint</Application>
  <PresentationFormat>Widescreen</PresentationFormat>
  <Paragraphs>249</Paragraphs>
  <Slides>21</Slides>
  <Notes>1</Notes>
  <HiddenSlides>0</HiddenSlides>
  <MMClips>2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1" baseType="lpstr">
      <vt:lpstr>Arial</vt:lpstr>
      <vt:lpstr>Calibri</vt:lpstr>
      <vt:lpstr>Calibri Light</vt:lpstr>
      <vt:lpstr>Lato Black</vt:lpstr>
      <vt:lpstr>Poppins ExtraLight</vt:lpstr>
      <vt:lpstr>Poppins Light</vt:lpstr>
      <vt:lpstr>Poppins Medium</vt:lpstr>
      <vt:lpstr>Poppins SemiBold</vt:lpstr>
      <vt:lpstr>Wingdings</vt:lpstr>
      <vt:lpstr>Tema di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Giorgio Carbone</dc:creator>
  <cp:lastModifiedBy>g.scuri1@campus.unimib.it</cp:lastModifiedBy>
  <cp:revision>2</cp:revision>
  <dcterms:created xsi:type="dcterms:W3CDTF">2020-10-19T14:05:00Z</dcterms:created>
  <dcterms:modified xsi:type="dcterms:W3CDTF">2022-09-09T08:36:41Z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0x0101006EA56E6A23E99346B117EDCDE4DEEB31</vt:lpwstr>
  </property>
</Properties>
</file>